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handoutMasterIdLst>
    <p:handoutMasterId r:id="rId37"/>
  </p:handoutMasterIdLst>
  <p:sldIdLst>
    <p:sldId id="291" r:id="rId2"/>
    <p:sldId id="257" r:id="rId3"/>
    <p:sldId id="258" r:id="rId4"/>
    <p:sldId id="292" r:id="rId5"/>
    <p:sldId id="293" r:id="rId6"/>
    <p:sldId id="261" r:id="rId7"/>
    <p:sldId id="295" r:id="rId8"/>
    <p:sldId id="294" r:id="rId9"/>
    <p:sldId id="296" r:id="rId10"/>
    <p:sldId id="297" r:id="rId11"/>
    <p:sldId id="298" r:id="rId12"/>
    <p:sldId id="267" r:id="rId13"/>
    <p:sldId id="299" r:id="rId14"/>
    <p:sldId id="300" r:id="rId15"/>
    <p:sldId id="270" r:id="rId16"/>
    <p:sldId id="301" r:id="rId17"/>
    <p:sldId id="302" r:id="rId18"/>
    <p:sldId id="303" r:id="rId19"/>
    <p:sldId id="274" r:id="rId20"/>
    <p:sldId id="304" r:id="rId21"/>
    <p:sldId id="305" r:id="rId22"/>
    <p:sldId id="306" r:id="rId23"/>
    <p:sldId id="278" r:id="rId24"/>
    <p:sldId id="279" r:id="rId25"/>
    <p:sldId id="280" r:id="rId26"/>
    <p:sldId id="281" r:id="rId27"/>
    <p:sldId id="282" r:id="rId28"/>
    <p:sldId id="307" r:id="rId29"/>
    <p:sldId id="308" r:id="rId30"/>
    <p:sldId id="309" r:id="rId31"/>
    <p:sldId id="310" r:id="rId32"/>
    <p:sldId id="287" r:id="rId33"/>
    <p:sldId id="288" r:id="rId34"/>
    <p:sldId id="289" r:id="rId35"/>
  </p:sldIdLst>
  <p:sldSz cx="12192000" cy="6858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1867EB-E8DF-486A-AD35-2EF5A1455D0E}">
  <a:tblStyle styleId="{741867EB-E8DF-486A-AD35-2EF5A1455D0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B6DAA-FDCC-49DF-8F14-69884E2E6087}" type="datetimeFigureOut">
              <a:rPr lang="zh-TW" altLang="en-US" smtClean="0"/>
              <a:t>2025/6/11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789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660FF-248F-44A1-B757-3C719E3557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719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998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91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027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86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415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293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81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047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879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2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3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4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17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06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303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66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867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9433" y="4717387"/>
            <a:ext cx="5435585" cy="4469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1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7257448" cy="6858000"/>
          </a:xfrm>
          <a:prstGeom prst="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252847" y="2391206"/>
            <a:ext cx="588234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48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</a:t>
            </a:r>
          </a:p>
          <a:p>
            <a:r>
              <a:rPr lang="zh-TW" altLang="en-US" sz="48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課諮選課輔導說明</a:t>
            </a:r>
            <a:endParaRPr lang="en-US" altLang="zh-TW" sz="4800" b="1" dirty="0">
              <a:solidFill>
                <a:schemeClr val="bg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700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多元選修</a:t>
            </a:r>
            <a:r>
              <a:rPr lang="en-US" altLang="zh-TW" sz="2700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‧</a:t>
            </a:r>
            <a:r>
              <a:rPr lang="zh-TW" altLang="en-US" sz="2700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彈性學習</a:t>
            </a:r>
            <a:r>
              <a:rPr lang="en-US" altLang="zh-TW" sz="2700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‧</a:t>
            </a:r>
            <a:r>
              <a:rPr lang="zh-TW" altLang="en-US" sz="2700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加深加廣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411452" y="2441511"/>
            <a:ext cx="2868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A29A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選課內容</a:t>
            </a:r>
          </a:p>
          <a:p>
            <a:r>
              <a:rPr lang="zh-TW" altLang="en-US" sz="4400" b="1" dirty="0">
                <a:solidFill>
                  <a:srgbClr val="00A29A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選課方式</a:t>
            </a:r>
          </a:p>
          <a:p>
            <a:r>
              <a:rPr lang="zh-TW" altLang="en-US" sz="4400" b="1" dirty="0">
                <a:solidFill>
                  <a:srgbClr val="00A29A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選課時間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67" y="87392"/>
            <a:ext cx="6197092" cy="115426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學年度上學期選課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781" y="5194642"/>
            <a:ext cx="1533544" cy="1377600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446">
        <p14:reveal/>
      </p:transition>
    </mc:Choice>
    <mc:Fallback xmlns="">
      <p:transition spd="slow" advTm="10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3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5" y="1918302"/>
            <a:ext cx="8903219" cy="48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40">
        <p:fade/>
      </p:transition>
    </mc:Choice>
    <mc:Fallback xmlns="">
      <p:transition spd="med" advTm="8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36" y="1886657"/>
            <a:ext cx="8798083" cy="48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93">
        <p:fade/>
      </p:transition>
    </mc:Choice>
    <mc:Fallback xmlns="">
      <p:transition spd="med" advTm="13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697794" y="1492952"/>
            <a:ext cx="53335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多元選修＋彈性學習3(充實增廣) </a:t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6" name="Google Shape;236;p24"/>
          <p:cNvGraphicFramePr/>
          <p:nvPr>
            <p:extLst>
              <p:ext uri="{D42A27DB-BD31-4B8C-83A1-F6EECF244321}">
                <p14:modId xmlns:p14="http://schemas.microsoft.com/office/powerpoint/2010/main" val="2372839676"/>
              </p:ext>
            </p:extLst>
          </p:nvPr>
        </p:nvGraphicFramePr>
        <p:xfrm>
          <a:off x="1365125" y="1981269"/>
          <a:ext cx="10211433" cy="4597448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143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2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0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5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1388"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44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9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rowSpan="2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</a:t>
                      </a:r>
                      <a:endParaRPr sz="1800" u="none" strike="noStrike" cap="none"/>
                    </a:p>
                  </a:txBody>
                  <a:tcPr marL="50850" marR="50850" marT="0" marB="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  <a:endParaRPr sz="1800" u="none" strike="noStrike" cap="none"/>
                    </a:p>
                  </a:txBody>
                  <a:tcPr marL="50850" marR="50850" marT="0" marB="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49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301~306 (不含305)</a:t>
                      </a:r>
                      <a:endParaRPr sz="1200" b="1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307、308</a:t>
                      </a:r>
                      <a:endParaRPr sz="1800" u="none" strike="noStrike" cap="none"/>
                    </a:p>
                  </a:txBody>
                  <a:tcPr marL="50850" marR="50850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309、310</a:t>
                      </a:r>
                      <a:endParaRPr sz="1800" u="none" strike="noStrike" cap="none"/>
                    </a:p>
                  </a:txBody>
                  <a:tcPr marL="50850" marR="50850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多元選修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1學分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295275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觀光西班牙語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95275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初階德語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95275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基礎日語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95275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基礎韓語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161925" algn="l" rtl="0">
                        <a:lnSpc>
                          <a:spcPct val="20952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古典文學與性別關係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看點影學英文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英閱補帖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一機在手英文到手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9"/>
                      </a:pPr>
                      <a:r>
                        <a:rPr lang="zh-TW" altLang="en-US" sz="1100" dirty="0"/>
                        <a:t>科學追追追</a:t>
                      </a:r>
                      <a:endParaRPr lang="en-US" altLang="zh-TW" sz="1100" dirty="0"/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9"/>
                      </a:pPr>
                      <a:r>
                        <a:rPr lang="zh-TW" altLang="en-US" sz="1100" dirty="0"/>
                        <a:t>遇見柏拉圖青春哲思客</a:t>
                      </a:r>
                      <a:endParaRPr lang="en-US" altLang="zh-TW" sz="1100" dirty="0"/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9"/>
                        <a:tabLst/>
                        <a:defRPr/>
                      </a:pPr>
                      <a:r>
                        <a:rPr lang="zh-TW" altLang="en-US" sz="11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樂生</a:t>
                      </a:r>
                      <a:r>
                        <a:rPr lang="en" altLang="zh-TW" sz="11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r>
                        <a:rPr lang="zh-TW" altLang="en-US" sz="11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眷村</a:t>
                      </a:r>
                      <a:r>
                        <a:rPr lang="zh-TW" altLang="en-US" sz="1100" dirty="0"/>
                        <a:t> </a:t>
                      </a:r>
                      <a:endParaRPr lang="en-US" altLang="zh-TW" sz="1100" dirty="0"/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9"/>
                        <a:tabLst/>
                        <a:defRPr/>
                      </a:pPr>
                      <a:r>
                        <a:rPr lang="zh-TW" altLang="en-US" sz="1100" dirty="0"/>
                        <a:t>智慧芳農</a:t>
                      </a:r>
                      <a:endParaRPr lang="en-US" altLang="zh-TW" sz="1100" dirty="0"/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 startAt="9"/>
                        <a:tabLst/>
                        <a:defRPr/>
                      </a:pPr>
                      <a:r>
                        <a:rPr lang="en" altLang="zh-TW" sz="1100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Samurai Go! Go! Go!(305</a:t>
                      </a:r>
                      <a:r>
                        <a:rPr lang="zh-TW" altLang="en-US" sz="1100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專選</a:t>
                      </a:r>
                      <a:r>
                        <a:rPr lang="en-US" altLang="zh-TW" sz="1100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)</a:t>
                      </a:r>
                      <a:endParaRPr lang="en-US" altLang="zh-TW" sz="1100" dirty="0"/>
                    </a:p>
                  </a:txBody>
                  <a:tcPr marL="50850" marR="508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彈性學習1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solidFill>
                      <a:srgbClr val="BFBFB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學校特色課程及講座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彈性學習2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solidFill>
                      <a:srgbClr val="BFBFB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自主學習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90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彈性學習3</a:t>
                      </a:r>
                      <a:b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(充實增廣)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b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微課程</a:t>
                      </a:r>
                      <a:endParaRPr sz="1100" dirty="0"/>
                    </a:p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</a:t>
                      </a:r>
                      <a:r>
                        <a:rPr lang="en-US" alt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7</a:t>
                      </a: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選3)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閱讀寫作訓練(1,2,3)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自傳英文(1,2,3)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旅遊</a:t>
                      </a: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英文(1,2,3)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微積分</a:t>
                      </a:r>
                      <a:r>
                        <a:rPr lang="en-US" alt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(1)</a:t>
                      </a:r>
                      <a:endParaRPr lang="zh-TW" altLang="en-US" sz="1100" dirty="0"/>
                    </a:p>
                  </a:txBody>
                  <a:tcPr marL="50850" marR="5085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科學慨念的應用與分析</a:t>
                      </a:r>
                      <a:r>
                        <a:rPr lang="en-US" alt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(1,2,3,)</a:t>
                      </a:r>
                      <a:endParaRPr lang="zh-TW" altLang="en-US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地球科學迷思概念探討</a:t>
                      </a:r>
                      <a:r>
                        <a:rPr lang="en-US" alt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(1,2,3)</a:t>
                      </a:r>
                      <a:endParaRPr lang="zh-TW" altLang="en-US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5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地理能力素養導向能力培訓</a:t>
                      </a:r>
                      <a:r>
                        <a:rPr lang="en-US" alt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(1,2,3)</a:t>
                      </a:r>
                      <a:endParaRPr lang="zh-TW" altLang="en-US" sz="1100" dirty="0"/>
                    </a:p>
                    <a:p>
                      <a:pPr marL="228600" marR="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endParaRPr sz="1100" dirty="0"/>
                    </a:p>
                  </a:txBody>
                  <a:tcPr marL="50850" marR="508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050"/>
                        <a:buFont typeface="Calibri"/>
                        <a:buAutoNum type="arabicPeriod" startAt="9"/>
                      </a:pPr>
                      <a:r>
                        <a:rPr lang="zh-TW" sz="105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團體動力(301專選)</a:t>
                      </a:r>
                      <a:endParaRPr/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050"/>
                        <a:buFont typeface="Calibri"/>
                        <a:buAutoNum type="arabicPeriod" startAt="9"/>
                      </a:pPr>
                      <a:r>
                        <a:rPr lang="zh-TW" sz="105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團體動力(310專選)</a:t>
                      </a:r>
                      <a:endParaRPr/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050"/>
                        <a:buFont typeface="Calibri"/>
                        <a:buAutoNum type="arabicPeriod" startAt="9"/>
                      </a:pPr>
                      <a:r>
                        <a:rPr lang="zh-TW" sz="105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日語專題(305專選）</a:t>
                      </a:r>
                      <a:endParaRPr sz="105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161925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6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①第一週到第六週     ②第七週到第十二週. </a:t>
                      </a:r>
                      <a:r>
                        <a:rPr lang="zh-TW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③</a:t>
                      </a: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第十三週到第十八週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942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全學期</a:t>
                      </a:r>
                      <a:endParaRPr sz="11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05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補強性國文、英文、數學(A、B、C合開)</a:t>
                      </a:r>
                      <a:endParaRPr sz="105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7" name="Google Shape;237;p24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35">
        <p:fade/>
      </p:transition>
    </mc:Choice>
    <mc:Fallback xmlns="">
      <p:transition spd="med" advTm="25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697794" y="1492952"/>
            <a:ext cx="53335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多元選修＋彈性學習3(充實增廣) </a:t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70" y="2009784"/>
            <a:ext cx="10058400" cy="44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65">
        <p:fade/>
      </p:transition>
    </mc:Choice>
    <mc:Fallback xmlns="">
      <p:transition spd="med" advTm="16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697794" y="1492952"/>
            <a:ext cx="53335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多元選修＋彈性學習3(充實增廣) </a:t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14" y="2073761"/>
            <a:ext cx="10058400" cy="45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026">
        <p:fade/>
      </p:transition>
    </mc:Choice>
    <mc:Fallback xmlns="">
      <p:transition spd="med" advTm="53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0" y="-11879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97794" y="1492952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 加深加廣</a:t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7" name="Google Shape;277;p27"/>
          <p:cNvGraphicFramePr/>
          <p:nvPr>
            <p:extLst>
              <p:ext uri="{D42A27DB-BD31-4B8C-83A1-F6EECF244321}">
                <p14:modId xmlns:p14="http://schemas.microsoft.com/office/powerpoint/2010/main" val="3849470041"/>
              </p:ext>
            </p:extLst>
          </p:nvPr>
        </p:nvGraphicFramePr>
        <p:xfrm>
          <a:off x="1334084" y="2693703"/>
          <a:ext cx="10012625" cy="3266512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5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5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5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9537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</a:t>
                      </a:r>
                      <a:endParaRPr/>
                    </a:p>
                  </a:txBody>
                  <a:tcPr marL="50850" marR="5085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Ｂ</a:t>
                      </a:r>
                      <a:endParaRPr sz="14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301~306 </a:t>
                      </a:r>
                      <a:endParaRPr dirty="0"/>
                    </a:p>
                  </a:txBody>
                  <a:tcPr marL="50850" marR="5085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307~308</a:t>
                      </a:r>
                      <a:endParaRPr dirty="0"/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89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加深加廣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icrosoft JhengHei"/>
                        <a:buNone/>
                      </a:pPr>
                      <a:b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Ａ方案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Ｂ方案(甲＋乙)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4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學年課程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4學分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甲：學年課程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選2學分</a:t>
                      </a:r>
                      <a:endParaRPr/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乙：學期課程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2學分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學期課程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2學分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35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數學乙(4學分)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b="1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日語(2學分,305不選）</a:t>
                      </a:r>
                      <a:endParaRPr sz="1200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語文表達與傳播應用(1)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國學常識(1)</a:t>
                      </a:r>
                      <a:endParaRPr lang="en-US" altLang="zh-TW"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en-US" sz="1200" dirty="0" err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日常心理學</a:t>
                      </a:r>
                      <a:r>
                        <a:rPr lang="en-US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(1)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b="1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思考:智慧的啟航(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限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301)</a:t>
                      </a:r>
                      <a:endParaRPr sz="1200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細胞與遺傳(2)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創新生活與家庭(2)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表演創作(2)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基本設計+新媒體藝術(2)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多媒體音樂(2)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動物體的構造與功能(2)</a:t>
                      </a:r>
                      <a:endParaRPr lang="en-US" altLang="zh-TW"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en-US" sz="1200" dirty="0" err="1">
                          <a:latin typeface="Microsoft JhengHei"/>
                          <a:ea typeface="Microsoft JhengHei"/>
                          <a:sym typeface="Microsoft JhengHei"/>
                        </a:rPr>
                        <a:t>進階程式設計</a:t>
                      </a:r>
                      <a:r>
                        <a:rPr lang="en-US" sz="1200" dirty="0">
                          <a:latin typeface="Microsoft JhengHei"/>
                          <a:ea typeface="Microsoft JhengHei"/>
                          <a:sym typeface="Microsoft JhengHei"/>
                        </a:rPr>
                        <a:t>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創新生活與家庭(2)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未來想像與生</a:t>
                      </a:r>
                      <a:r>
                        <a:rPr lang="zh-TW" altLang="en-US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涯</a:t>
                      </a: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進路(1,學年)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機器人專題(1,學年)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8" name="Google Shape;278;p27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07">
        <p:fade/>
      </p:transition>
    </mc:Choice>
    <mc:Fallback xmlns="">
      <p:transition spd="med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0" y="-11879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97794" y="1492952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 加深加廣</a:t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57" y="2469878"/>
            <a:ext cx="10341678" cy="355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7">
        <p:fade/>
      </p:transition>
    </mc:Choice>
    <mc:Fallback xmlns="">
      <p:transition spd="med" advTm="9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0" y="-11879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97794" y="1492952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 加深加廣</a:t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02" y="2320402"/>
            <a:ext cx="10242088" cy="35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908">
        <p:fade/>
      </p:transition>
    </mc:Choice>
    <mc:Fallback xmlns="">
      <p:transition spd="med" advTm="32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0" y="-11879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/>
          <p:nvPr/>
        </p:nvSpPr>
        <p:spPr>
          <a:xfrm>
            <a:off x="10374085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97794" y="1492952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普通科 ｜  加深加廣</a:t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9119760" y="-1"/>
            <a:ext cx="1271910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279" name="Google Shape;27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9" y="2350532"/>
            <a:ext cx="10492751" cy="35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26">
        <p:fade/>
      </p:transition>
    </mc:Choice>
    <mc:Fallback xmlns="">
      <p:transition spd="med" advTm="16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職業科 ｜ 專業選修+彈性學習</a:t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10396702" y="0"/>
            <a:ext cx="1362434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7811557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3" name="Google Shape;333;p31"/>
          <p:cNvGraphicFramePr/>
          <p:nvPr>
            <p:extLst>
              <p:ext uri="{D42A27DB-BD31-4B8C-83A1-F6EECF244321}">
                <p14:modId xmlns:p14="http://schemas.microsoft.com/office/powerpoint/2010/main" val="772201461"/>
              </p:ext>
            </p:extLst>
          </p:nvPr>
        </p:nvGraphicFramePr>
        <p:xfrm>
          <a:off x="1359760" y="1983517"/>
          <a:ext cx="10034145" cy="4668439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91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2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9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0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0618">
                <a:tc rowSpan="3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/>
                </a:tc>
                <a:tc rowSpan="3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國貿</a:t>
                      </a:r>
                      <a:endParaRPr sz="15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廣設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應英</a:t>
                      </a:r>
                      <a:endParaRPr/>
                    </a:p>
                  </a:txBody>
                  <a:tcPr marL="71175" marR="71175" marT="0" marB="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92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211~212 </a:t>
                      </a:r>
                      <a:endParaRPr sz="15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213~214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215~216</a:t>
                      </a:r>
                      <a:endParaRPr sz="15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62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Microsoft JhengHei"/>
                        <a:buNone/>
                      </a:pPr>
                      <a:r>
                        <a:rPr lang="zh-TW" sz="13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</a:t>
                      </a:r>
                      <a:endParaRPr sz="13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Microsoft JhengHei"/>
                        <a:buNone/>
                      </a:pPr>
                      <a:r>
                        <a:rPr lang="zh-TW" sz="13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</a:t>
                      </a:r>
                      <a:endParaRPr sz="13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1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多元選修</a:t>
                      </a:r>
                      <a:endParaRPr/>
                    </a:p>
                  </a:txBody>
                  <a:tcPr marL="71175" marR="711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br>
                        <a:rPr lang="en-US" alt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學分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/>
                </a:tc>
                <a:tc gridSpan="2">
                  <a:txBody>
                    <a:bodyPr/>
                    <a:lstStyle/>
                    <a:p>
                      <a:pPr marL="342900" marR="0" lvl="0" indent="-26035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26035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愛說西班牙語</a:t>
                      </a:r>
                      <a:endParaRPr sz="13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第二外語-日語</a:t>
                      </a:r>
                      <a:endParaRPr sz="13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 startAt="3"/>
                      </a:pPr>
                      <a:r>
                        <a:rPr lang="zh-TW"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斯拉夫文化與初階俄語</a:t>
                      </a:r>
                      <a:endParaRPr sz="13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149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跨班選修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br>
                        <a:rPr lang="en-US" alt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學分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zh-TW"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週四第1節</a:t>
                      </a: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zh-TW"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週四第2節</a:t>
                      </a: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22860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dirty="0"/>
                    </a:p>
                  </a:txBody>
                  <a:tcPr marL="71175" marR="71175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職場英文</a:t>
                      </a: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觀光餐飲英文</a:t>
                      </a: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語言與文化</a:t>
                      </a:r>
                      <a:endParaRPr sz="13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228600" algn="l" rtl="0">
                        <a:lnSpc>
                          <a:spcPct val="12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/>
                    </a:p>
                  </a:txBody>
                  <a:tcPr marL="71175" marR="71175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268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商用日文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商用英文初階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商用英文進階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時事英文導讀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投資理財實務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商業簡報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創意行銷設計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26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</a:t>
                      </a:r>
                      <a:endParaRPr/>
                    </a:p>
                  </a:txBody>
                  <a:tcPr marL="71175" marR="711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br>
                        <a:rPr lang="en-US" alt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學分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 b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自主學習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 b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商業時事解析</a:t>
                      </a:r>
                      <a:endParaRPr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</a:pPr>
                      <a:r>
                        <a:rPr lang="zh-TW" sz="1300" b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玩桌遊學理財</a:t>
                      </a:r>
                      <a:endParaRPr lang="en-US" altLang="zh-TW"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/>
                        <a:tabLst/>
                        <a:defRPr/>
                      </a:pPr>
                      <a:r>
                        <a:rPr lang="zh-TW" altLang="en-US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影集英文</a:t>
                      </a:r>
                      <a:endParaRPr lang="en-US" altLang="zh-TW" sz="1300" b="0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26035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+mj-lt"/>
                        <a:buAutoNum type="arabicPeriod" startAt="5"/>
                      </a:pPr>
                      <a:r>
                        <a:rPr lang="zh-TW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英文新鮮事</a:t>
                      </a:r>
                      <a:endParaRPr sz="1300" b="0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 startAt="5"/>
                      </a:pPr>
                      <a:r>
                        <a:rPr lang="zh-TW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動畫賞析</a:t>
                      </a:r>
                      <a:endParaRPr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AutoNum type="arabicPeriod" startAt="5"/>
                      </a:pPr>
                      <a:r>
                        <a:rPr lang="zh-TW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提案設計</a:t>
                      </a:r>
                      <a:endParaRPr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260350" algn="l" rtl="0">
                        <a:lnSpc>
                          <a:spcPct val="1692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1175" marR="711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4" name="Google Shape;334;p31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12">
        <p:fade/>
      </p:transition>
    </mc:Choice>
    <mc:Fallback xmlns="">
      <p:transition spd="med" advTm="16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" y="9144"/>
            <a:ext cx="12167616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/>
        </p:nvSpPr>
        <p:spPr>
          <a:xfrm>
            <a:off x="2577966" y="1335568"/>
            <a:ext cx="7036067" cy="366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選課內容</a:t>
            </a:r>
            <a:endParaRPr sz="7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高二‧高三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普通科‧職業科‧體育班</a:t>
            </a:r>
            <a:endParaRPr dirty="0"/>
          </a:p>
        </p:txBody>
      </p:sp>
      <p:sp>
        <p:nvSpPr>
          <p:cNvPr id="92" name="Google Shape;92;p14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313">
        <p:fade thruBlk="1"/>
      </p:transition>
    </mc:Choice>
    <mc:Fallback xmlns="">
      <p:transition spd="slow" advTm="8313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職業科 ｜ 專業選修+彈性學習</a:t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10396702" y="0"/>
            <a:ext cx="1362434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7811557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2" y="1982870"/>
            <a:ext cx="10058400" cy="46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28">
        <p:fade/>
      </p:transition>
    </mc:Choice>
    <mc:Fallback xmlns="">
      <p:transition spd="med" advTm="31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職業科 ｜ 專業選修+彈性學習</a:t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10396702" y="0"/>
            <a:ext cx="1362434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7811557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406327" y="2048233"/>
            <a:ext cx="10089689" cy="4668439"/>
            <a:chOff x="1406327" y="2048233"/>
            <a:chExt cx="10089689" cy="4668439"/>
          </a:xfrm>
        </p:grpSpPr>
        <p:graphicFrame>
          <p:nvGraphicFramePr>
            <p:cNvPr id="333" name="Google Shape;333;p31"/>
            <p:cNvGraphicFramePr/>
            <p:nvPr>
              <p:extLst>
                <p:ext uri="{D42A27DB-BD31-4B8C-83A1-F6EECF244321}">
                  <p14:modId xmlns:p14="http://schemas.microsoft.com/office/powerpoint/2010/main" val="1647369044"/>
                </p:ext>
              </p:extLst>
            </p:nvPr>
          </p:nvGraphicFramePr>
          <p:xfrm>
            <a:off x="1406327" y="2048233"/>
            <a:ext cx="10081562" cy="4668439"/>
          </p:xfrm>
          <a:graphic>
            <a:graphicData uri="http://schemas.openxmlformats.org/drawingml/2006/table">
              <a:tbl>
                <a:tblPr firstRow="1" firstCol="1" bandRow="1">
                  <a:noFill/>
                  <a:tableStyleId>{741867EB-E8DF-486A-AD35-2EF5A1455D0E}</a:tableStyleId>
                </a:tblPr>
                <a:tblGrid>
                  <a:gridCol w="91825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8922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4633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22286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25067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918303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2362089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91580">
                  <a:tc rowSpan="3" gridSpan="2"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83333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 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0" marR="0" lvl="0" indent="0" algn="l" rtl="0">
                          <a:lnSpc>
                            <a:spcPct val="183333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 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0" marR="0" lvl="0" indent="0" algn="l" rtl="0">
                          <a:lnSpc>
                            <a:spcPct val="183333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 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/>
                  </a:tc>
                  <a:tc rowSpan="3"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46666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5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國貿</a:t>
                        </a:r>
                        <a:endParaRPr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/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375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廣設</a:t>
                        </a:r>
                        <a:endParaRPr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0625" marR="70625" marT="0" marB="0" anchor="ctr"/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46666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5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應英</a:t>
                        </a:r>
                        <a:endParaRPr/>
                      </a:p>
                    </a:txBody>
                    <a:tcPr marL="71175" marR="71175" marT="0" marB="0" anchor="ctr"/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1692">
                  <a:tc gridSpan="2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46666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5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211~212 </a:t>
                        </a:r>
                        <a:endParaRPr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375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213~214</a:t>
                        </a:r>
                        <a:endParaRPr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0625" marR="70625" marT="0" marB="0" anchor="ctr"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46666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5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215~216</a:t>
                        </a:r>
                        <a:endParaRPr sz="15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50662">
                  <a:tc gridSpan="2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Microsoft JhengHei"/>
                          <a:buNone/>
                        </a:pPr>
                        <a:r>
                          <a:rPr lang="zh-TW" sz="13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學年課</a:t>
                        </a:r>
                        <a:endParaRPr sz="13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83333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0625" marR="70625" marT="0" marB="0" anchor="ctr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Microsoft JhengHei"/>
                          <a:buNone/>
                        </a:pPr>
                        <a:r>
                          <a:rPr lang="zh-TW" sz="13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學年課</a:t>
                        </a:r>
                        <a:endParaRPr sz="13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18151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7142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多元選修</a:t>
                        </a:r>
                        <a:endParaRPr/>
                      </a:p>
                    </a:txBody>
                    <a:tcPr marL="71175" marR="7117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  <a:br>
                          <a:rPr lang="en-US" alt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</a:b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學分</a:t>
                        </a:r>
                        <a:endParaRPr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/>
                  </a:tc>
                  <a:tc gridSpan="2">
                    <a:txBody>
                      <a:bodyPr/>
                      <a:lstStyle/>
                      <a:p>
                        <a:pPr marL="342900" marR="0" lvl="0" indent="-26035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None/>
                        </a:pP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342900" marR="0" lvl="0" indent="-26035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None/>
                        </a:pPr>
                        <a:endParaRPr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愛說西班牙語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第二外語-日語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 startAt="3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斯拉夫文化與初階俄語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79149">
                  <a:tc row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7142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跨班選修</a:t>
                        </a:r>
                        <a:endParaRPr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/>
                  </a:tc>
                  <a:tc rowSpan="2"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</a:t>
                        </a:r>
                        <a:br>
                          <a:rPr lang="en-US" alt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</a:b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學分</a:t>
                        </a:r>
                        <a:endParaRPr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None/>
                        </a:pPr>
                        <a:r>
                          <a:rPr lang="zh-TW" sz="130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週四第1節</a:t>
                        </a:r>
                        <a:endParaRPr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None/>
                        </a:pPr>
                        <a:r>
                          <a:rPr lang="zh-TW" sz="130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週四第2節</a:t>
                        </a:r>
                        <a:endParaRPr sz="13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 anchor="ctr"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rowSpan="2">
                    <a:txBody>
                      <a:bodyPr/>
                      <a:lstStyle/>
                      <a:p>
                        <a:pPr marL="342900" marR="0" lvl="0" indent="-228600" algn="l" rtl="0">
                          <a:lnSpc>
                            <a:spcPct val="122222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Calibri"/>
                          <a:buNone/>
                        </a:pPr>
                        <a:endParaRPr sz="1800" dirty="0"/>
                      </a:p>
                    </a:txBody>
                    <a:tcPr marL="71175" marR="71175" marT="0" marB="0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rowSpan="2" gridSpan="2"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職場英文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觀光餐飲英文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3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語言與文化</a:t>
                        </a:r>
                        <a:endParaRPr sz="13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228600" algn="l" rtl="0">
                          <a:lnSpc>
                            <a:spcPct val="122222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Calibri"/>
                          <a:buNone/>
                        </a:pPr>
                        <a:endParaRPr sz="1800" dirty="0"/>
                      </a:p>
                    </a:txBody>
                    <a:tcPr marL="71175" marR="71175" marT="0" marB="0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rowSpan="2"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1082687">
                  <a:tc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商用日文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商用英文初階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商用英文進階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時事英文導讀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投資理財實務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商業簡報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sz="12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創意行銷設計</a:t>
                        </a:r>
                        <a:endParaRPr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gridSpan="2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1572607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7142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彈性學習</a:t>
                        </a:r>
                        <a:endParaRPr dirty="0"/>
                      </a:p>
                    </a:txBody>
                    <a:tcPr marL="71175" marR="7117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</a:t>
                        </a:r>
                        <a:br>
                          <a:rPr lang="en-US" alt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</a:br>
                        <a:r>
                          <a:rPr lang="zh-TW" sz="140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學分</a:t>
                        </a:r>
                        <a:endParaRPr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R w="12700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</a:tcPr>
                  </a:tc>
                  <a:tc gridSpan="2"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altLang="en-US" sz="1300" b="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自主學習</a:t>
                        </a:r>
                        <a:endParaRPr lang="zh-TW" altLang="en-US" sz="1200" dirty="0"/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altLang="en-US" sz="1300" b="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商業時事解析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</a:pPr>
                        <a:r>
                          <a:rPr lang="zh-TW" altLang="en-US" sz="1300" b="0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玩桌遊學理財</a:t>
                        </a:r>
                      </a:p>
                      <a:p>
                        <a:pPr marL="342900" marR="0" lvl="0" indent="-342900" algn="l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AutoNum type="arabicPeriod"/>
                          <a:tabLst/>
                          <a:defRPr/>
                        </a:pPr>
                        <a:r>
                          <a:rPr lang="zh-TW" altLang="en-US" sz="1300" b="0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影集英文</a:t>
                        </a:r>
                      </a:p>
                    </a:txBody>
                    <a:tcPr marL="71175" marR="71175" marT="0" marB="0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342900" marR="0" lvl="0" indent="-26035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Calibri"/>
                          <a:buNone/>
                        </a:pPr>
                        <a:endParaRPr sz="1300" b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+mj-lt"/>
                          <a:buAutoNum type="arabicPeriod" startAt="5"/>
                        </a:pPr>
                        <a:r>
                          <a:rPr lang="zh-TW" sz="1300" b="0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英文新鮮事</a:t>
                        </a:r>
                        <a:endParaRPr lang="en-US" altLang="zh-TW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+mj-lt"/>
                          <a:buAutoNum type="arabicPeriod" startAt="5"/>
                        </a:pPr>
                        <a:r>
                          <a:rPr lang="zh-TW" sz="1300" b="0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動畫賞析</a:t>
                        </a:r>
                        <a:endParaRPr lang="en-US" altLang="zh-TW" sz="1300" b="0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  <a:p>
                        <a:pPr marL="342900" marR="0" lvl="0" indent="-342900" algn="l" rtl="0">
                          <a:lnSpc>
                            <a:spcPct val="16923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300"/>
                          <a:buFont typeface="+mj-lt"/>
                          <a:buAutoNum type="arabicPeriod" startAt="5"/>
                        </a:pPr>
                        <a:r>
                          <a:rPr lang="zh-TW" sz="1300" b="0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提案設計</a:t>
                        </a:r>
                        <a:endParaRPr sz="1300" b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71175" marR="71175" marT="0" marB="0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 hMerge="1">
                    <a:txBody>
                      <a:bodyPr/>
                      <a:lstStyle/>
                      <a:p>
                        <a:endParaRPr lang="zh-TW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</a:tbl>
            </a:graphicData>
          </a:graphic>
        </p:graphicFrame>
        <p:sp>
          <p:nvSpPr>
            <p:cNvPr id="2" name="Google Shape;368;p33">
              <a:extLst>
                <a:ext uri="{FF2B5EF4-FFF2-40B4-BE49-F238E27FC236}">
                  <a16:creationId xmlns:a16="http://schemas.microsoft.com/office/drawing/2014/main" id="{BA0A0326-488F-9729-588F-B87D5CAED2F9}"/>
                </a:ext>
              </a:extLst>
            </p:cNvPr>
            <p:cNvSpPr/>
            <p:nvPr/>
          </p:nvSpPr>
          <p:spPr>
            <a:xfrm>
              <a:off x="7201411" y="2976567"/>
              <a:ext cx="4286478" cy="712288"/>
            </a:xfrm>
            <a:prstGeom prst="rect">
              <a:avLst/>
            </a:prstGeom>
            <a:noFill/>
            <a:ln w="76200" cap="flat" cmpd="sng">
              <a:solidFill>
                <a:srgbClr val="F398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398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Google Shape;370;p33">
              <a:extLst>
                <a:ext uri="{FF2B5EF4-FFF2-40B4-BE49-F238E27FC236}">
                  <a16:creationId xmlns:a16="http://schemas.microsoft.com/office/drawing/2014/main" id="{8F722EAB-34D4-1A4F-FCC6-6F6EDD7328D8}"/>
                </a:ext>
              </a:extLst>
            </p:cNvPr>
            <p:cNvSpPr/>
            <p:nvPr/>
          </p:nvSpPr>
          <p:spPr>
            <a:xfrm>
              <a:off x="7201411" y="3661539"/>
              <a:ext cx="4286478" cy="1351159"/>
            </a:xfrm>
            <a:prstGeom prst="rect">
              <a:avLst/>
            </a:prstGeom>
            <a:noFill/>
            <a:ln w="76200" cap="flat" cmpd="sng">
              <a:solidFill>
                <a:srgbClr val="F398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398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372;p33">
              <a:extLst>
                <a:ext uri="{FF2B5EF4-FFF2-40B4-BE49-F238E27FC236}">
                  <a16:creationId xmlns:a16="http://schemas.microsoft.com/office/drawing/2014/main" id="{3285E55F-8727-292A-B69A-211EB7D16B0E}"/>
                </a:ext>
              </a:extLst>
            </p:cNvPr>
            <p:cNvSpPr/>
            <p:nvPr/>
          </p:nvSpPr>
          <p:spPr>
            <a:xfrm>
              <a:off x="2694494" y="5063168"/>
              <a:ext cx="8801522" cy="1602729"/>
            </a:xfrm>
            <a:prstGeom prst="rect">
              <a:avLst/>
            </a:prstGeom>
            <a:noFill/>
            <a:ln w="76200" cap="flat" cmpd="sng">
              <a:solidFill>
                <a:srgbClr val="F398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398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369;p33">
              <a:extLst>
                <a:ext uri="{FF2B5EF4-FFF2-40B4-BE49-F238E27FC236}">
                  <a16:creationId xmlns:a16="http://schemas.microsoft.com/office/drawing/2014/main" id="{7BCF074D-EC0B-8575-9D9A-D678C0C1953D}"/>
                </a:ext>
              </a:extLst>
            </p:cNvPr>
            <p:cNvSpPr txBox="1"/>
            <p:nvPr/>
          </p:nvSpPr>
          <p:spPr>
            <a:xfrm>
              <a:off x="9545055" y="3406179"/>
              <a:ext cx="1327862" cy="2998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多元選修</a:t>
              </a:r>
              <a:r>
                <a:rPr lang="en-US" altLang="zh-TW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r>
                <a:rPr lang="zh-TW" sz="1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選1</a:t>
              </a:r>
              <a:endParaRPr sz="1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" name="Google Shape;371;p33">
              <a:extLst>
                <a:ext uri="{FF2B5EF4-FFF2-40B4-BE49-F238E27FC236}">
                  <a16:creationId xmlns:a16="http://schemas.microsoft.com/office/drawing/2014/main" id="{B3C7E03F-C3B5-D716-C2CB-B324BD2C416B}"/>
                </a:ext>
              </a:extLst>
            </p:cNvPr>
            <p:cNvSpPr txBox="1"/>
            <p:nvPr/>
          </p:nvSpPr>
          <p:spPr>
            <a:xfrm>
              <a:off x="9545055" y="4305057"/>
              <a:ext cx="1327862" cy="2998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跨班選修</a:t>
              </a:r>
              <a:r>
                <a:rPr lang="zh-TW" sz="1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3選1</a:t>
              </a:r>
              <a:endParaRPr sz="1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Google Shape;373;p33">
              <a:extLst>
                <a:ext uri="{FF2B5EF4-FFF2-40B4-BE49-F238E27FC236}">
                  <a16:creationId xmlns:a16="http://schemas.microsoft.com/office/drawing/2014/main" id="{7FA04BE6-07A3-4BF4-88B0-1819BE24D011}"/>
                </a:ext>
              </a:extLst>
            </p:cNvPr>
            <p:cNvSpPr txBox="1"/>
            <p:nvPr/>
          </p:nvSpPr>
          <p:spPr>
            <a:xfrm>
              <a:off x="5133825" y="5460166"/>
              <a:ext cx="1474076" cy="3077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彈性學習  </a:t>
              </a:r>
              <a:r>
                <a:rPr lang="en-US" altLang="zh-TW" sz="1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7</a:t>
              </a:r>
              <a:r>
                <a:rPr lang="zh-TW" sz="1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 1</a:t>
              </a:r>
              <a:endParaRPr sz="1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0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94">
        <p:fade/>
      </p:transition>
    </mc:Choice>
    <mc:Fallback xmlns="">
      <p:transition spd="med" advTm="35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職業科 ｜ 專業選修+彈性學習</a:t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10396702" y="0"/>
            <a:ext cx="1362434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7811557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56" y="2049706"/>
            <a:ext cx="10058400" cy="46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68">
        <p:fade/>
      </p:transition>
    </mc:Choice>
    <mc:Fallback xmlns="">
      <p:transition spd="med" advTm="12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5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5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職業科 ｜ 專業選修+彈性學習</a:t>
            </a:r>
            <a:endParaRPr/>
          </a:p>
        </p:txBody>
      </p:sp>
      <p:sp>
        <p:nvSpPr>
          <p:cNvPr id="399" name="Google Shape;399;p35"/>
          <p:cNvSpPr/>
          <p:nvPr/>
        </p:nvSpPr>
        <p:spPr>
          <a:xfrm>
            <a:off x="9079973" y="0"/>
            <a:ext cx="1316729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5"/>
          <p:cNvSpPr/>
          <p:nvPr/>
        </p:nvSpPr>
        <p:spPr>
          <a:xfrm>
            <a:off x="7802764" y="740229"/>
            <a:ext cx="1317615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5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2" name="Google Shape;402;p35"/>
          <p:cNvGraphicFramePr/>
          <p:nvPr>
            <p:extLst>
              <p:ext uri="{D42A27DB-BD31-4B8C-83A1-F6EECF244321}">
                <p14:modId xmlns:p14="http://schemas.microsoft.com/office/powerpoint/2010/main" val="3190244467"/>
              </p:ext>
            </p:extLst>
          </p:nvPr>
        </p:nvGraphicFramePr>
        <p:xfrm>
          <a:off x="1430842" y="2011435"/>
          <a:ext cx="10080025" cy="4192875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111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8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500">
                <a:tc rowSpan="3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2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 rowSpan="3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國貿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廣設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應英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00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311~312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313~314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315~316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175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學年課(2學分)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週三第1、2節</a:t>
                      </a:r>
                      <a:r>
                        <a:rPr lang="zh-TW" sz="1200"/>
                        <a:t> 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學年課程(3學分)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週二第1-3節</a:t>
                      </a:r>
                      <a:r>
                        <a:rPr lang="zh-TW" sz="1200"/>
                        <a:t> 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zh-TW" sz="1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學年課(2學分)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週三第1、2節</a:t>
                      </a:r>
                      <a:r>
                        <a:rPr lang="zh-TW" sz="1200"/>
                        <a:t> </a:t>
                      </a:r>
                      <a:endParaRPr sz="1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8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跨班選修</a:t>
                      </a:r>
                      <a:b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r>
                        <a:rPr lang="zh-TW" alt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學分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經濟時事解析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資料庫應用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財務報表分析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設計繪畫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設計插畫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商業與管理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中英翻譯練習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英文導覽與會展實務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英文思考與表達</a:t>
                      </a: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 學分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 gridSpan="3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自主學習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 dirty="0" err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設計專業應用</a:t>
                      </a:r>
                      <a:r>
                        <a:rPr 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</a:t>
                      </a:r>
                      <a:r>
                        <a:rPr lang="en-US" sz="1400" dirty="0" err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限廣設科</a:t>
                      </a:r>
                      <a:r>
                        <a:rPr 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)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  <a:tabLst/>
                        <a:defRPr/>
                      </a:pPr>
                      <a:r>
                        <a:rPr lang="zh-TW" alt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設計專業實作</a:t>
                      </a:r>
                      <a:r>
                        <a:rPr lang="en-US" alt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</a:t>
                      </a:r>
                      <a:r>
                        <a:rPr lang="zh-TW" alt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限廣設科</a:t>
                      </a:r>
                      <a:r>
                        <a:rPr lang="en-US" altLang="zh-TW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)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alt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國貿選手培訓</a:t>
                      </a: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625" marR="706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3" name="Google Shape;403;p3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86">
        <p:fade/>
      </p:transition>
    </mc:Choice>
    <mc:Fallback xmlns="">
      <p:transition spd="med" advTm="13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6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6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職業科 ｜ 專業選修+彈性學習</a:t>
            </a:r>
            <a:endParaRPr/>
          </a:p>
        </p:txBody>
      </p:sp>
      <p:sp>
        <p:nvSpPr>
          <p:cNvPr id="413" name="Google Shape;413;p36"/>
          <p:cNvSpPr/>
          <p:nvPr/>
        </p:nvSpPr>
        <p:spPr>
          <a:xfrm>
            <a:off x="9079973" y="0"/>
            <a:ext cx="1316729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6"/>
          <p:cNvSpPr/>
          <p:nvPr/>
        </p:nvSpPr>
        <p:spPr>
          <a:xfrm>
            <a:off x="7802764" y="740229"/>
            <a:ext cx="1317615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6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8" y="2245468"/>
            <a:ext cx="10058400" cy="4234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17">
        <p:fade/>
      </p:transition>
    </mc:Choice>
    <mc:Fallback xmlns="">
      <p:transition spd="med" advTm="19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7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職業科 ｜ 專業選修+彈性學習</a:t>
            </a:r>
            <a:endParaRPr/>
          </a:p>
        </p:txBody>
      </p:sp>
      <p:sp>
        <p:nvSpPr>
          <p:cNvPr id="431" name="Google Shape;431;p37"/>
          <p:cNvSpPr/>
          <p:nvPr/>
        </p:nvSpPr>
        <p:spPr>
          <a:xfrm>
            <a:off x="9079973" y="0"/>
            <a:ext cx="1316729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7802764" y="740229"/>
            <a:ext cx="1317615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7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8" y="2321954"/>
            <a:ext cx="10058400" cy="4241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76">
        <p:fade/>
      </p:transition>
    </mc:Choice>
    <mc:Fallback xmlns="">
      <p:transition spd="med" advTm="20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8"/>
          <p:cNvSpPr/>
          <p:nvPr/>
        </p:nvSpPr>
        <p:spPr>
          <a:xfrm>
            <a:off x="10396702" y="740229"/>
            <a:ext cx="1416861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697794" y="1492952"/>
            <a:ext cx="399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職業科 ｜ 專業選修+彈性學習</a:t>
            </a:r>
            <a:endParaRPr/>
          </a:p>
        </p:txBody>
      </p:sp>
      <p:sp>
        <p:nvSpPr>
          <p:cNvPr id="449" name="Google Shape;449;p38"/>
          <p:cNvSpPr/>
          <p:nvPr/>
        </p:nvSpPr>
        <p:spPr>
          <a:xfrm>
            <a:off x="9079973" y="0"/>
            <a:ext cx="1316729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8"/>
          <p:cNvSpPr/>
          <p:nvPr/>
        </p:nvSpPr>
        <p:spPr>
          <a:xfrm>
            <a:off x="7802764" y="740229"/>
            <a:ext cx="1317615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8"/>
          <p:cNvSpPr/>
          <p:nvPr/>
        </p:nvSpPr>
        <p:spPr>
          <a:xfrm>
            <a:off x="7703519" y="38501"/>
            <a:ext cx="1416861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50" y="2403780"/>
            <a:ext cx="10334335" cy="4025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60">
        <p:fade/>
      </p:transition>
    </mc:Choice>
    <mc:Fallback xmlns="">
      <p:transition spd="med" advTm="17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9"/>
          <p:cNvSpPr/>
          <p:nvPr/>
        </p:nvSpPr>
        <p:spPr>
          <a:xfrm>
            <a:off x="9074675" y="740229"/>
            <a:ext cx="1322027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9"/>
          <p:cNvSpPr txBox="1"/>
          <p:nvPr/>
        </p:nvSpPr>
        <p:spPr>
          <a:xfrm>
            <a:off x="697794" y="1492952"/>
            <a:ext cx="28969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●高三 體育班 ｜ 多元選修</a:t>
            </a:r>
            <a:endParaRPr/>
          </a:p>
        </p:txBody>
      </p:sp>
      <p:sp>
        <p:nvSpPr>
          <p:cNvPr id="467" name="Google Shape;467;p39"/>
          <p:cNvSpPr/>
          <p:nvPr/>
        </p:nvSpPr>
        <p:spPr>
          <a:xfrm>
            <a:off x="7757946" y="28875"/>
            <a:ext cx="1316729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9"/>
          <p:cNvSpPr/>
          <p:nvPr/>
        </p:nvSpPr>
        <p:spPr>
          <a:xfrm>
            <a:off x="7802765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9"/>
          <p:cNvSpPr/>
          <p:nvPr/>
        </p:nvSpPr>
        <p:spPr>
          <a:xfrm>
            <a:off x="9074675" y="38500"/>
            <a:ext cx="1322027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0" name="Google Shape;470;p39"/>
          <p:cNvGraphicFramePr/>
          <p:nvPr>
            <p:extLst>
              <p:ext uri="{D42A27DB-BD31-4B8C-83A1-F6EECF244321}">
                <p14:modId xmlns:p14="http://schemas.microsoft.com/office/powerpoint/2010/main" val="4062937035"/>
              </p:ext>
            </p:extLst>
          </p:nvPr>
        </p:nvGraphicFramePr>
        <p:xfrm>
          <a:off x="2146267" y="2144495"/>
          <a:ext cx="9114000" cy="3647974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68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7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307"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體育班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307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317~318</a:t>
                      </a:r>
                      <a:endParaRPr sz="16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307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Microsoft JhengHei"/>
                        <a:buNone/>
                      </a:pPr>
                      <a:r>
                        <a:rPr lang="zh-TW" sz="16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學年課</a:t>
                      </a: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05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多元選修</a:t>
                      </a: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1學分</a:t>
                      </a:r>
                      <a:endParaRPr sz="16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觀光西班牙語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初階德語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基礎日語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基礎韓語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古典文學與性別關係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09575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看電影學英文</a:t>
                      </a:r>
                    </a:p>
                    <a:p>
                      <a:pPr marL="228600" marR="0" lvl="0" indent="-228600" algn="l" rtl="0">
                        <a:lnSpc>
                          <a:spcPct val="20952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AutoNum type="arabicPeriod"/>
                      </a:pP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英閱補帖</a:t>
                      </a: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</a:pPr>
                      <a:r>
                        <a:rPr lang="zh-TW" altLang="en-US" sz="1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一機在手英文到手</a:t>
                      </a:r>
                      <a:endParaRPr lang="en-US" altLang="zh-TW"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</a:pPr>
                      <a:r>
                        <a:rPr lang="zh-TW" altLang="en-US" sz="1400" dirty="0"/>
                        <a:t>科學追追追</a:t>
                      </a:r>
                      <a:endParaRPr lang="en-US" altLang="zh-TW" sz="1400"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</a:pPr>
                      <a:r>
                        <a:rPr lang="zh-TW" altLang="en-US" sz="1400" dirty="0"/>
                        <a:t>遇見柏拉圖青春哲思客</a:t>
                      </a:r>
                      <a:endParaRPr lang="en-US" altLang="zh-TW" sz="140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zh-TW" altLang="en-US" sz="14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樂生</a:t>
                      </a:r>
                      <a:r>
                        <a:rPr lang="en" altLang="zh-TW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眷村</a:t>
                      </a:r>
                      <a:r>
                        <a:rPr lang="zh-TW" altLang="en-US" sz="1400" dirty="0"/>
                        <a:t> </a:t>
                      </a:r>
                      <a:endParaRPr lang="en-US" altLang="zh-TW" sz="140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zh-TW" altLang="en-US" sz="1400" dirty="0"/>
                        <a:t>智慧芳農</a:t>
                      </a:r>
                      <a:endParaRPr lang="en-US" altLang="zh-TW" sz="1400" dirty="0"/>
                    </a:p>
                    <a:p>
                      <a:pPr marL="228600" marR="0" lvl="0" indent="-161925" algn="l" rtl="0">
                        <a:lnSpc>
                          <a:spcPct val="20952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4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0850" marR="50850" marT="0" marB="0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1" name="Google Shape;471;p39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02">
        <p:fade/>
      </p:transition>
    </mc:Choice>
    <mc:Fallback xmlns="">
      <p:transition spd="med" advTm="11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9144"/>
            <a:ext cx="12167616" cy="68397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77966" y="1854317"/>
            <a:ext cx="70360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選課方式</a:t>
            </a:r>
            <a:endParaRPr lang="en-US" altLang="zh-TW" sz="7200" b="1" dirty="0">
              <a:solidFill>
                <a:schemeClr val="bg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我要如何選課呢</a:t>
            </a:r>
            <a:endParaRPr lang="en-US" altLang="zh-TW" sz="4400" b="1" dirty="0">
              <a:solidFill>
                <a:schemeClr val="bg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endParaRPr lang="zh-TW" altLang="en-US" sz="4400" b="1" dirty="0">
              <a:solidFill>
                <a:schemeClr val="bg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學年度上學期選課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03">
        <p14:reveal/>
      </p:transition>
    </mc:Choice>
    <mc:Fallback xmlns="">
      <p:transition spd="slow" advTm="5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804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74675" y="740228"/>
            <a:ext cx="2742187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0" y="1280993"/>
            <a:ext cx="690894" cy="1743561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757946" y="28875"/>
            <a:ext cx="1316729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802765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074675" y="38499"/>
            <a:ext cx="2742187" cy="7017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4800847"/>
            <a:ext cx="690894" cy="183734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22408" y="1572292"/>
            <a:ext cx="15215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●選課方式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壽山校首頁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→學生專區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→校務系統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altLang="en-US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學生證</a:t>
            </a:r>
            <a:r>
              <a:rPr lang="en-US" altLang="zh-TW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endParaRPr lang="en-US" altLang="zh-TW" b="1" dirty="0">
              <a:solidFill>
                <a:srgbClr val="F39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</a:t>
            </a:r>
            <a:r>
              <a:rPr lang="zh-TW" altLang="en-US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身分證</a:t>
            </a:r>
            <a:r>
              <a:rPr lang="en-US" altLang="zh-TW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endParaRPr lang="en-US" altLang="zh-TW" b="1" dirty="0">
              <a:solidFill>
                <a:srgbClr val="F39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英文大寫</a:t>
            </a:r>
            <a:r>
              <a:rPr lang="en-US" altLang="zh-TW" sz="12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 dirty="0">
              <a:solidFill>
                <a:srgbClr val="F39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096882" y="310551"/>
            <a:ext cx="3605843" cy="429677"/>
          </a:xfrm>
          <a:prstGeom prst="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052762" y="127523"/>
            <a:ext cx="4705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選課為網路作業，請至學校首頁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學生專區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下之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校務系統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」完成選課</a:t>
            </a: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作業，</a:t>
            </a:r>
            <a:endParaRPr lang="en-US" altLang="zh-HK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加退選時間請詳選修課程選課流程表。</a:t>
            </a:r>
            <a:endParaRPr lang="zh-TW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70022" y="644657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學年度上學期選課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/>
          <a:srcRect t="8450" r="10261" b="47229"/>
          <a:stretch/>
        </p:blipFill>
        <p:spPr>
          <a:xfrm>
            <a:off x="5311664" y="2049578"/>
            <a:ext cx="6851388" cy="230206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928849" y="2727676"/>
            <a:ext cx="529304" cy="983190"/>
          </a:xfrm>
          <a:prstGeom prst="rect">
            <a:avLst/>
          </a:prstGeom>
          <a:noFill/>
          <a:ln w="76200">
            <a:solidFill>
              <a:srgbClr val="F3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 rot="8733959">
            <a:off x="8107984" y="3754132"/>
            <a:ext cx="556261" cy="737155"/>
          </a:xfrm>
          <a:prstGeom prst="downArrow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5"/>
          <a:srcRect l="34389" t="22462" r="58169" b="61472"/>
          <a:stretch/>
        </p:blipFill>
        <p:spPr>
          <a:xfrm>
            <a:off x="8737358" y="3688045"/>
            <a:ext cx="1979720" cy="2407168"/>
          </a:xfrm>
          <a:prstGeom prst="rect">
            <a:avLst/>
          </a:prstGeom>
        </p:spPr>
      </p:pic>
      <p:pic>
        <p:nvPicPr>
          <p:cNvPr id="15" name="音訊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/>
          <a:srcRect l="8642"/>
          <a:stretch/>
        </p:blipFill>
        <p:spPr>
          <a:xfrm>
            <a:off x="2575560" y="1449324"/>
            <a:ext cx="2736104" cy="47549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1840" y="2509037"/>
            <a:ext cx="2052659" cy="275207"/>
          </a:xfrm>
          <a:prstGeom prst="rect">
            <a:avLst/>
          </a:prstGeom>
          <a:noFill/>
          <a:ln w="38100">
            <a:solidFill>
              <a:srgbClr val="F3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2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936">
        <p14:reveal/>
      </p:transition>
    </mc:Choice>
    <mc:Fallback xmlns="">
      <p:transition spd="slow" advTm="25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697794" y="1492952"/>
            <a:ext cx="2839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｜多元選修</a:t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0" name="Google Shape;110;p15"/>
          <p:cNvGraphicFramePr/>
          <p:nvPr>
            <p:extLst>
              <p:ext uri="{D42A27DB-BD31-4B8C-83A1-F6EECF244321}">
                <p14:modId xmlns:p14="http://schemas.microsoft.com/office/powerpoint/2010/main" val="483448747"/>
              </p:ext>
            </p:extLst>
          </p:nvPr>
        </p:nvGraphicFramePr>
        <p:xfrm>
          <a:off x="1865835" y="2047598"/>
          <a:ext cx="8936800" cy="4000057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136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6825"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0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0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rowSpan="2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5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201~206 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207、208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209、210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1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第三、四節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2學分</a:t>
                      </a:r>
                      <a:endParaRPr sz="12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原軟陶藝空間玩文創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韓語生活通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初級法文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進階德語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4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趣味英文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4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日常心理學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第三節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基礎日語</a:t>
                      </a:r>
                      <a:endParaRPr lang="en-US" altLang="zh-TW"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altLang="en-US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愛說西班牙語</a:t>
                      </a:r>
                      <a:endParaRPr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APP設計實作</a:t>
                      </a:r>
                      <a:endParaRPr lang="en-US" altLang="zh-TW"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altLang="zh-TW" sz="1100" b="0" u="none" strike="noStrike" cap="none" dirty="0" err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Momotaro</a:t>
                      </a:r>
                      <a:r>
                        <a:rPr lang="en" altLang="zh-TW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GO! GO! GO! </a:t>
                      </a:r>
                    </a:p>
                    <a:p>
                      <a:pPr marL="342900" marR="0" lvl="0" indent="-2730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4"/>
                      </a:pPr>
                      <a:r>
                        <a:rPr lang="zh-TW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財金數學</a:t>
                      </a:r>
                      <a:endParaRPr lang="en-US" altLang="zh-TW"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4"/>
                        <a:tabLst/>
                        <a:defRPr/>
                      </a:pPr>
                      <a:r>
                        <a:rPr lang="zh-TW" altLang="en-US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下午茶實驗室</a:t>
                      </a:r>
                      <a:endParaRPr lang="en-US" altLang="zh-TW"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4"/>
                        <a:tabLst/>
                        <a:defRPr/>
                      </a:pPr>
                      <a:r>
                        <a:rPr lang="zh-TW" altLang="en-US" sz="1100" b="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智慧芳農</a:t>
                      </a:r>
                      <a:endParaRPr lang="en"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2730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2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第四節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斯拉夫文化與進階俄語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社群西班牙語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初階塔羅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旅遊日語</a:t>
                      </a: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2730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5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藝數賞析與實作</a:t>
                      </a: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5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數學解題思維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 startAt="5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科學一點靈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28600" marR="0" lvl="0" indent="-228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AutoNum type="arabicPeriod" startAt="5"/>
                      </a:pPr>
                      <a:r>
                        <a:rPr lang="zh-TW" sz="1100" b="1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社會科學研究方法暨論文分析(限A班群)</a:t>
                      </a:r>
                      <a:endParaRPr dirty="0"/>
                    </a:p>
                  </a:txBody>
                  <a:tcPr marL="56225" marR="562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1" name="Google Shape;111;p1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10">
        <p:fade/>
      </p:transition>
    </mc:Choice>
    <mc:Fallback xmlns="">
      <p:transition spd="med" advTm="12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" y="-17584"/>
            <a:ext cx="12240000" cy="68804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74675" y="740228"/>
            <a:ext cx="2742187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0" y="1280993"/>
            <a:ext cx="690894" cy="1743561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22408" y="15722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●選課方式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57946" y="28875"/>
            <a:ext cx="1316729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802765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074675" y="38499"/>
            <a:ext cx="2742187" cy="7017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4800847"/>
            <a:ext cx="690894" cy="183734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截圖 2020-08-14 下午2.52.50.png" descr="截圖 2020-08-14 下午2.52.50.png"/>
          <p:cNvPicPr>
            <a:picLocks noChangeAspect="1"/>
          </p:cNvPicPr>
          <p:nvPr/>
        </p:nvPicPr>
        <p:blipFill>
          <a:blip r:embed="rId5"/>
          <a:srcRect b="1874"/>
          <a:stretch>
            <a:fillRect/>
          </a:stretch>
        </p:blipFill>
        <p:spPr>
          <a:xfrm>
            <a:off x="4720734" y="2839179"/>
            <a:ext cx="5733534" cy="2489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截圖 2020-08-14 下午2.53.34.png" descr="截圖 2020-08-14 下午2.53.34.png"/>
          <p:cNvPicPr>
            <a:picLocks noChangeAspect="1"/>
          </p:cNvPicPr>
          <p:nvPr/>
        </p:nvPicPr>
        <p:blipFill>
          <a:blip r:embed="rId6"/>
          <a:srcRect t="5130"/>
          <a:stretch>
            <a:fillRect/>
          </a:stretch>
        </p:blipFill>
        <p:spPr>
          <a:xfrm>
            <a:off x="2816853" y="2865024"/>
            <a:ext cx="1903881" cy="249859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文字方塊 17"/>
          <p:cNvSpPr txBox="1"/>
          <p:nvPr/>
        </p:nvSpPr>
        <p:spPr>
          <a:xfrm>
            <a:off x="3066721" y="571951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選課須知！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744625" y="177728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>
                <a:solidFill>
                  <a:srgbClr val="FF6700"/>
                </a:solidFill>
              </a:defRPr>
            </a:pPr>
            <a:r>
              <a:rPr lang="zh-TW" altLang="en-US" sz="2000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想知道有哪些</a:t>
            </a:r>
          </a:p>
          <a:p>
            <a:pPr>
              <a:defRPr>
                <a:solidFill>
                  <a:srgbClr val="FF6700"/>
                </a:solidFill>
              </a:defRPr>
            </a:pPr>
            <a:r>
              <a:rPr lang="zh-TW" altLang="en-US" sz="2000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課程的選擇？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452094" y="5581019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>
                <a:solidFill>
                  <a:srgbClr val="FF6700"/>
                </a:solidFill>
              </a:defRPr>
            </a:pPr>
            <a:r>
              <a:rPr lang="zh-TW" altLang="en-US" sz="20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我準備好要選了！</a:t>
            </a:r>
          </a:p>
          <a:p>
            <a:pPr>
              <a:defRPr>
                <a:solidFill>
                  <a:srgbClr val="FF6700"/>
                </a:solidFill>
              </a:defRPr>
            </a:pPr>
            <a:r>
              <a:rPr lang="zh-TW" altLang="en-US" sz="20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此選項平常沒開放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8416310" y="200580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查結果按這邊！</a:t>
            </a:r>
          </a:p>
        </p:txBody>
      </p:sp>
      <p:sp>
        <p:nvSpPr>
          <p:cNvPr id="2" name="向下箭號 1"/>
          <p:cNvSpPr/>
          <p:nvPr/>
        </p:nvSpPr>
        <p:spPr>
          <a:xfrm>
            <a:off x="3507747" y="5356511"/>
            <a:ext cx="378453" cy="370114"/>
          </a:xfrm>
          <a:prstGeom prst="downArrow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下箭號 21"/>
          <p:cNvSpPr/>
          <p:nvPr/>
        </p:nvSpPr>
        <p:spPr>
          <a:xfrm>
            <a:off x="7338510" y="5211644"/>
            <a:ext cx="419436" cy="370114"/>
          </a:xfrm>
          <a:prstGeom prst="downArrow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上箭號 2"/>
          <p:cNvSpPr/>
          <p:nvPr/>
        </p:nvSpPr>
        <p:spPr>
          <a:xfrm>
            <a:off x="5421343" y="2505795"/>
            <a:ext cx="370114" cy="359229"/>
          </a:xfrm>
          <a:prstGeom prst="upArrow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上箭號 23"/>
          <p:cNvSpPr/>
          <p:nvPr/>
        </p:nvSpPr>
        <p:spPr>
          <a:xfrm>
            <a:off x="9175982" y="2505795"/>
            <a:ext cx="370114" cy="359229"/>
          </a:xfrm>
          <a:prstGeom prst="upArrow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096882" y="310551"/>
            <a:ext cx="3605843" cy="429677"/>
          </a:xfrm>
          <a:prstGeom prst="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3052762" y="127523"/>
            <a:ext cx="4705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選課為網路作業，請至學校首頁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學生專區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下之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校務系統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」完成選課</a:t>
            </a: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作業，</a:t>
            </a:r>
            <a:endParaRPr lang="en-US" altLang="zh-HK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加退選時間請詳選修課程選課流程表。</a:t>
            </a:r>
            <a:endParaRPr lang="zh-TW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70022" y="588006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學年度上學期選課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48">
        <p:fade/>
      </p:transition>
    </mc:Choice>
    <mc:Fallback xmlns="">
      <p:transition spd="med" advTm="26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" y="-17584"/>
            <a:ext cx="12240000" cy="6880401"/>
          </a:xfrm>
          <a:prstGeom prst="rect">
            <a:avLst/>
          </a:prstGeom>
        </p:spPr>
      </p:pic>
      <p:pic>
        <p:nvPicPr>
          <p:cNvPr id="26" name="Google Shape;3538;p41" descr="RPReplay_Final1591231583.MP4"/>
          <p:cNvPicPr preferRelativeResize="0"/>
          <p:nvPr/>
        </p:nvPicPr>
        <p:blipFill rotWithShape="1">
          <a:blip r:embed="rId5">
            <a:alphaModFix/>
          </a:blip>
          <a:srcRect l="672" t="50911" r="35154" b="36978"/>
          <a:stretch/>
        </p:blipFill>
        <p:spPr>
          <a:xfrm>
            <a:off x="8672900" y="4387427"/>
            <a:ext cx="3365538" cy="13764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" name="Google Shape;3538;p41" descr="RPReplay_Final1591231583.MP4"/>
          <p:cNvPicPr preferRelativeResize="0"/>
          <p:nvPr/>
        </p:nvPicPr>
        <p:blipFill rotWithShape="1">
          <a:blip r:embed="rId5">
            <a:alphaModFix/>
          </a:blip>
          <a:srcRect l="672" t="38632" r="21933" b="49269"/>
          <a:stretch/>
        </p:blipFill>
        <p:spPr>
          <a:xfrm>
            <a:off x="7664167" y="2381164"/>
            <a:ext cx="4058916" cy="13749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9074675" y="740228"/>
            <a:ext cx="2742187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0" y="1280993"/>
            <a:ext cx="690894" cy="1743561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22408" y="15722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●選課方式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57946" y="28875"/>
            <a:ext cx="1316729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802765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074675" y="38499"/>
            <a:ext cx="2742187" cy="7017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4800847"/>
            <a:ext cx="690894" cy="183734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Google Shape;3538;p41" descr="RPReplay_Final1591231583.MP4"/>
          <p:cNvPicPr preferRelativeResize="0"/>
          <p:nvPr/>
        </p:nvPicPr>
        <p:blipFill rotWithShape="1">
          <a:blip r:embed="rId5">
            <a:alphaModFix/>
          </a:blip>
          <a:srcRect t="12248"/>
          <a:stretch/>
        </p:blipFill>
        <p:spPr>
          <a:xfrm>
            <a:off x="3744776" y="1572292"/>
            <a:ext cx="2566465" cy="488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截圖 2020-08-14 下午2.52.50.png" descr="截圖 2020-08-14 下午2.52.50.png"/>
          <p:cNvPicPr>
            <a:picLocks noChangeAspect="1"/>
          </p:cNvPicPr>
          <p:nvPr/>
        </p:nvPicPr>
        <p:blipFill rotWithShape="1">
          <a:blip r:embed="rId6"/>
          <a:srcRect l="31566" r="35369" b="1874"/>
          <a:stretch/>
        </p:blipFill>
        <p:spPr>
          <a:xfrm>
            <a:off x="1087607" y="2049393"/>
            <a:ext cx="1273629" cy="167268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文字方塊 17"/>
          <p:cNvSpPr txBox="1"/>
          <p:nvPr/>
        </p:nvSpPr>
        <p:spPr>
          <a:xfrm>
            <a:off x="6290615" y="1813525"/>
            <a:ext cx="447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●請用</a:t>
            </a:r>
            <a:r>
              <a:rPr lang="zh-TW" altLang="en-US" sz="2000" b="1" dirty="0">
                <a:solidFill>
                  <a:srgbClr val="00A2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按拉</a:t>
            </a:r>
            <a:r>
              <a:rPr lang="zh-TW" altLang="en-US" sz="2000" b="1" dirty="0">
                <a:solidFill>
                  <a:srgbClr val="F39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的方式排志願序上到下</a:t>
            </a:r>
            <a:endParaRPr lang="en-US" altLang="zh-TW" sz="2000" b="1" dirty="0">
              <a:solidFill>
                <a:srgbClr val="F39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738" y="2979525"/>
            <a:ext cx="1825152" cy="1946766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673173" y="2497547"/>
            <a:ext cx="353683" cy="353683"/>
          </a:xfrm>
          <a:prstGeom prst="ellipse">
            <a:avLst/>
          </a:prstGeom>
          <a:noFill/>
          <a:ln w="38100">
            <a:solidFill>
              <a:srgbClr val="F3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316" y="1632109"/>
            <a:ext cx="875497" cy="61903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096882" y="310551"/>
            <a:ext cx="3605843" cy="429677"/>
          </a:xfrm>
          <a:prstGeom prst="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3052762" y="127523"/>
            <a:ext cx="4705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選課為網路作業，請至學校首頁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學生專區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下之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校務系統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r>
              <a:rPr lang="zh-TW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」完成選課</a:t>
            </a: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作業，</a:t>
            </a:r>
            <a:endParaRPr lang="en-US" altLang="zh-HK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HK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加退選時間請詳選修課程選課流程表。</a:t>
            </a:r>
            <a:endParaRPr lang="zh-TW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400" dirty="0">
              <a:solidFill>
                <a:schemeClr val="bg1"/>
              </a:solidFill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221" y="5063385"/>
            <a:ext cx="1542907" cy="165752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70022" y="603246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114</a:t>
            </a:r>
            <a:r>
              <a:rPr lang="zh-TW" altLang="en-US" sz="1600" b="1" dirty="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學年度上學期選課</a:t>
            </a: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448">
        <p:fade/>
      </p:transition>
    </mc:Choice>
    <mc:Fallback xmlns="">
      <p:transition spd="med" advTm="40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" y="9144"/>
            <a:ext cx="12167616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4"/>
          <p:cNvSpPr txBox="1"/>
          <p:nvPr/>
        </p:nvSpPr>
        <p:spPr>
          <a:xfrm>
            <a:off x="2577966" y="1854317"/>
            <a:ext cx="7036067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選課時間</a:t>
            </a:r>
            <a:endParaRPr sz="7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我要注意幾個時間點</a:t>
            </a: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4"/>
          <p:cNvSpPr txBox="1"/>
          <p:nvPr/>
        </p:nvSpPr>
        <p:spPr>
          <a:xfrm>
            <a:off x="770022" y="557526"/>
            <a:ext cx="21897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52">
        <p:fade thruBlk="1"/>
      </p:transition>
    </mc:Choice>
    <mc:Fallback xmlns="">
      <p:transition spd="slow" advTm="3052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5"/>
          <p:cNvSpPr/>
          <p:nvPr/>
        </p:nvSpPr>
        <p:spPr>
          <a:xfrm>
            <a:off x="9074675" y="740228"/>
            <a:ext cx="2742187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45"/>
          <p:cNvSpPr/>
          <p:nvPr/>
        </p:nvSpPr>
        <p:spPr>
          <a:xfrm>
            <a:off x="0" y="1280993"/>
            <a:ext cx="690894" cy="1743561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5"/>
          <p:cNvSpPr txBox="1"/>
          <p:nvPr/>
        </p:nvSpPr>
        <p:spPr>
          <a:xfrm>
            <a:off x="4239996" y="1649930"/>
            <a:ext cx="6760184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●選課說明【6/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(四) 13:00】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●第1次選課時間【6/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13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(五)12:00起~6/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15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(日)23:59止】</a:t>
            </a:r>
            <a:endParaRPr sz="18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 6/1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(三)放學前公告 第1次選課結果於系統上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●第2次選課時間(加退選)【6/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)12:00至6/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22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)23:59止】</a:t>
            </a:r>
            <a:endParaRPr sz="18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 6/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(三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放學前，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第2次選課結果於系統上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 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(</a:t>
            </a:r>
            <a:r>
              <a:rPr lang="zh-TW" altLang="en-US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)開學日，公告學生選課結果及上課地點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 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)-9/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)各選修課程體驗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●第3次選課時間(加退選)【9/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)12:00-9/</a:t>
            </a:r>
            <a:r>
              <a:rPr lang="en-US" alt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18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)23:59止】</a:t>
            </a:r>
            <a:endParaRPr sz="18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 9/</a:t>
            </a:r>
            <a:r>
              <a:rPr lang="en-US" alt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</a:t>
            </a:r>
            <a:r>
              <a:rPr lang="zh-TW" sz="1800" b="1" dirty="0">
                <a:solidFill>
                  <a:srgbClr val="F398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)公告本學期最終選課結果</a:t>
            </a: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398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8" name="Google Shape;568;p45"/>
          <p:cNvSpPr/>
          <p:nvPr/>
        </p:nvSpPr>
        <p:spPr>
          <a:xfrm>
            <a:off x="7757946" y="28875"/>
            <a:ext cx="1316729" cy="701728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5"/>
          <p:cNvSpPr/>
          <p:nvPr/>
        </p:nvSpPr>
        <p:spPr>
          <a:xfrm>
            <a:off x="7802765" y="740229"/>
            <a:ext cx="1271910" cy="549556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5"/>
          <p:cNvSpPr/>
          <p:nvPr/>
        </p:nvSpPr>
        <p:spPr>
          <a:xfrm>
            <a:off x="9074675" y="38499"/>
            <a:ext cx="2742187" cy="7017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0" y="3024554"/>
            <a:ext cx="690894" cy="183734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5"/>
          <p:cNvSpPr/>
          <p:nvPr/>
        </p:nvSpPr>
        <p:spPr>
          <a:xfrm>
            <a:off x="3096882" y="310551"/>
            <a:ext cx="3605843" cy="429677"/>
          </a:xfrm>
          <a:prstGeom prst="rect">
            <a:avLst/>
          </a:prstGeom>
          <a:solidFill>
            <a:srgbClr val="F398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45"/>
          <p:cNvSpPr txBox="1"/>
          <p:nvPr/>
        </p:nvSpPr>
        <p:spPr>
          <a:xfrm>
            <a:off x="3052762" y="176951"/>
            <a:ext cx="470518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1.回家與父母討論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2.進行線上選課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3.未勾選志願者採電腦隨機分發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5"/>
          <p:cNvSpPr txBox="1"/>
          <p:nvPr/>
        </p:nvSpPr>
        <p:spPr>
          <a:xfrm>
            <a:off x="1022408" y="1572292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●選課流程表</a:t>
            </a:r>
            <a:endParaRPr sz="18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5" name="Google Shape;575;p45"/>
          <p:cNvSpPr/>
          <p:nvPr/>
        </p:nvSpPr>
        <p:spPr>
          <a:xfrm>
            <a:off x="3566271" y="2205211"/>
            <a:ext cx="313382" cy="313382"/>
          </a:xfrm>
          <a:prstGeom prst="ellipse">
            <a:avLst/>
          </a:prstGeom>
          <a:solidFill>
            <a:srgbClr val="00A2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5"/>
          <p:cNvSpPr/>
          <p:nvPr/>
        </p:nvSpPr>
        <p:spPr>
          <a:xfrm>
            <a:off x="3566271" y="3313812"/>
            <a:ext cx="313382" cy="313382"/>
          </a:xfrm>
          <a:prstGeom prst="ellipse">
            <a:avLst/>
          </a:prstGeom>
          <a:solidFill>
            <a:srgbClr val="00A2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5"/>
          <p:cNvSpPr/>
          <p:nvPr/>
        </p:nvSpPr>
        <p:spPr>
          <a:xfrm>
            <a:off x="3566271" y="5527927"/>
            <a:ext cx="313382" cy="313382"/>
          </a:xfrm>
          <a:prstGeom prst="ellipse">
            <a:avLst/>
          </a:prstGeom>
          <a:solidFill>
            <a:srgbClr val="00A2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p45"/>
          <p:cNvCxnSpPr/>
          <p:nvPr/>
        </p:nvCxnSpPr>
        <p:spPr>
          <a:xfrm>
            <a:off x="3722962" y="2596550"/>
            <a:ext cx="0" cy="646981"/>
          </a:xfrm>
          <a:prstGeom prst="straightConnector1">
            <a:avLst/>
          </a:prstGeom>
          <a:noFill/>
          <a:ln w="25400" cap="rnd" cmpd="sng">
            <a:solidFill>
              <a:srgbClr val="00A29A"/>
            </a:solidFill>
            <a:prstDash val="dash"/>
            <a:miter lim="800000"/>
            <a:headEnd type="oval" w="med" len="med"/>
            <a:tailEnd type="oval" w="med" len="med"/>
          </a:ln>
        </p:spPr>
      </p:cxnSp>
      <p:cxnSp>
        <p:nvCxnSpPr>
          <p:cNvPr id="579" name="Google Shape;579;p45"/>
          <p:cNvCxnSpPr/>
          <p:nvPr/>
        </p:nvCxnSpPr>
        <p:spPr>
          <a:xfrm>
            <a:off x="3722962" y="3715108"/>
            <a:ext cx="0" cy="1719532"/>
          </a:xfrm>
          <a:prstGeom prst="straightConnector1">
            <a:avLst/>
          </a:prstGeom>
          <a:noFill/>
          <a:ln w="25400" cap="rnd" cmpd="sng">
            <a:solidFill>
              <a:srgbClr val="00A29A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580" name="Google Shape;580;p45"/>
          <p:cNvSpPr txBox="1"/>
          <p:nvPr/>
        </p:nvSpPr>
        <p:spPr>
          <a:xfrm>
            <a:off x="2077087" y="2052262"/>
            <a:ext cx="1394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</a:t>
            </a:r>
            <a:r>
              <a:rPr lang="en-US" alt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13</a:t>
            </a:r>
            <a:endParaRPr sz="32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1" name="Google Shape;581;p45"/>
          <p:cNvSpPr txBox="1"/>
          <p:nvPr/>
        </p:nvSpPr>
        <p:spPr>
          <a:xfrm>
            <a:off x="2077087" y="3136412"/>
            <a:ext cx="1394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</a:t>
            </a:r>
            <a:r>
              <a:rPr lang="en-US" alt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endParaRPr sz="32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2" name="Google Shape;582;p45"/>
          <p:cNvSpPr txBox="1"/>
          <p:nvPr/>
        </p:nvSpPr>
        <p:spPr>
          <a:xfrm>
            <a:off x="2299127" y="5382883"/>
            <a:ext cx="1394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9/</a:t>
            </a:r>
            <a:r>
              <a:rPr lang="en-US" altLang="zh-TW" sz="3200" b="1" dirty="0">
                <a:solidFill>
                  <a:srgbClr val="00A29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endParaRPr sz="3200" b="1" dirty="0">
              <a:solidFill>
                <a:srgbClr val="00A29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83" name="Google Shape;583;p45"/>
          <p:cNvCxnSpPr/>
          <p:nvPr/>
        </p:nvCxnSpPr>
        <p:spPr>
          <a:xfrm>
            <a:off x="3705710" y="2379153"/>
            <a:ext cx="736895" cy="0"/>
          </a:xfrm>
          <a:prstGeom prst="straightConnector1">
            <a:avLst/>
          </a:prstGeom>
          <a:noFill/>
          <a:ln w="9525" cap="flat" cmpd="sng">
            <a:solidFill>
              <a:srgbClr val="00A2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4" name="Google Shape;584;p45"/>
          <p:cNvCxnSpPr/>
          <p:nvPr/>
        </p:nvCxnSpPr>
        <p:spPr>
          <a:xfrm>
            <a:off x="3705710" y="3489087"/>
            <a:ext cx="736895" cy="0"/>
          </a:xfrm>
          <a:prstGeom prst="straightConnector1">
            <a:avLst/>
          </a:prstGeom>
          <a:noFill/>
          <a:ln w="9525" cap="flat" cmpd="sng">
            <a:solidFill>
              <a:srgbClr val="00A29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5" name="Google Shape;585;p45"/>
          <p:cNvCxnSpPr/>
          <p:nvPr/>
        </p:nvCxnSpPr>
        <p:spPr>
          <a:xfrm>
            <a:off x="3705710" y="5675271"/>
            <a:ext cx="736895" cy="0"/>
          </a:xfrm>
          <a:prstGeom prst="straightConnector1">
            <a:avLst/>
          </a:prstGeom>
          <a:noFill/>
          <a:ln w="9525" cap="flat" cmpd="sng">
            <a:solidFill>
              <a:srgbClr val="00A29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419569">
            <a:off x="947225" y="5605937"/>
            <a:ext cx="958104" cy="97338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46">
        <p:fade/>
      </p:transition>
    </mc:Choice>
    <mc:Fallback xmlns="">
      <p:transition spd="med" advTm="41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" y="9144"/>
            <a:ext cx="12167616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6"/>
          <p:cNvSpPr txBox="1"/>
          <p:nvPr/>
        </p:nvSpPr>
        <p:spPr>
          <a:xfrm>
            <a:off x="1731103" y="2239203"/>
            <a:ext cx="9024487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有任何問題請詢問課諮教師</a:t>
            </a:r>
            <a:endParaRPr sz="5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現場填寫團諮表單並繳回</a:t>
            </a: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6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872">
        <p:fade thruBlk="1"/>
      </p:transition>
    </mc:Choice>
    <mc:Fallback xmlns="">
      <p:transition spd="slow" advTm="14872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0" y="0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697794" y="1492952"/>
            <a:ext cx="2839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｜多元選修</a:t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030014"/>
            <a:ext cx="9838839" cy="46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79">
        <p:fade/>
      </p:transition>
    </mc:Choice>
    <mc:Fallback xmlns="">
      <p:transition spd="med" advTm="5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697794" y="1492952"/>
            <a:ext cx="2839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｜多元選修</a:t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6" y="2119026"/>
            <a:ext cx="9267242" cy="45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48">
        <p:fade/>
      </p:transition>
    </mc:Choice>
    <mc:Fallback xmlns="">
      <p:transition spd="med" advTm="40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1" name="Google Shape;151;p18"/>
          <p:cNvGraphicFramePr/>
          <p:nvPr>
            <p:extLst>
              <p:ext uri="{D42A27DB-BD31-4B8C-83A1-F6EECF244321}">
                <p14:modId xmlns:p14="http://schemas.microsoft.com/office/powerpoint/2010/main" val="3310705080"/>
              </p:ext>
            </p:extLst>
          </p:nvPr>
        </p:nvGraphicFramePr>
        <p:xfrm>
          <a:off x="1777309" y="1893077"/>
          <a:ext cx="9156350" cy="5076190"/>
        </p:xfrm>
        <a:graphic>
          <a:graphicData uri="http://schemas.openxmlformats.org/drawingml/2006/table">
            <a:tbl>
              <a:tblPr firstRow="1" firstCol="1" bandRow="1">
                <a:noFill/>
                <a:tableStyleId>{741867EB-E8DF-486A-AD35-2EF5A1455D0E}</a:tableStyleId>
              </a:tblPr>
              <a:tblGrid>
                <a:gridCol w="124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357"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0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 </a:t>
                      </a:r>
                      <a:endParaRPr sz="10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rowSpan="2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7"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201~206 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207、208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209、210</a:t>
                      </a:r>
                      <a:endParaRPr sz="12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彈性學習1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學校特色課程及講座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彈性學習2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自主學習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8528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彈性學習3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(充實增廣)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閱讀超解High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多媒體英文Ａ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解析英文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數學演習</a:t>
                      </a:r>
                      <a:endParaRPr lang="zh-TW" altLang="en-US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altLang="en-US" sz="110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國際視野</a:t>
                      </a: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(201</a:t>
                      </a:r>
                      <a:r>
                        <a:rPr lang="zh-TW" altLang="en-US" sz="110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專選</a:t>
                      </a:r>
                      <a:r>
                        <a:rPr lang="en-US" altLang="zh-TW" sz="110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)</a:t>
                      </a:r>
                      <a:endParaRPr lang="zh-TW" altLang="en-US" sz="110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gridSpan="2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閱讀超解High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多媒體英文Ｂ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選修代數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實用物理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實用化學</a:t>
                      </a:r>
                      <a:endParaRPr lang="en-US" altLang="zh-TW" sz="11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電腦程式原理與實務</a:t>
                      </a:r>
                      <a:endParaRPr sz="1100" u="none" strike="noStrike" cap="none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2730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65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補強性國文、英文、數學(A、B、C合開)</a:t>
                      </a:r>
                      <a:endParaRPr sz="11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加深加廣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8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2學分</a:t>
                      </a:r>
                      <a:endParaRPr sz="12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endParaRPr lang="en-US" altLang="zh-TW"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國學常識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語文表達與傳播應用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創新生活與家庭</a:t>
                      </a:r>
                      <a:endParaRPr dirty="0"/>
                    </a:p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健康與休閒生活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基礎日語</a:t>
                      </a:r>
                      <a:endParaRPr lang="en-US" altLang="zh-TW" sz="110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工程設計專題</a:t>
                      </a:r>
                      <a:endParaRPr lang="en-US" altLang="zh-TW"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多媒體音樂</a:t>
                      </a:r>
                      <a:endParaRPr lang="zh-TW" altLang="en-US"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endParaRPr sz="110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細胞與遺傳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進階程式設計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工程設計專題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  <a:tabLst/>
                        <a:defRPr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閩南語文口語溝通與表達</a:t>
                      </a:r>
                    </a:p>
                  </a:txBody>
                  <a:tcPr marL="56225" marR="5622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細胞與遺傳(209專選)</a:t>
                      </a:r>
                      <a:endParaRPr sz="110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進階程式設計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工程設計專題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altLang="en-US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閩南語文口語溝通與表達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zh-TW" sz="11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地質與環境</a:t>
                      </a:r>
                      <a:endParaRPr sz="11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56225" marR="5622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50">
        <p:fade/>
      </p:transition>
    </mc:Choice>
    <mc:Fallback xmlns="">
      <p:transition spd="med" advTm="3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4161" y="0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31" y="1951981"/>
            <a:ext cx="9354871" cy="48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70">
        <p:fade/>
      </p:transition>
    </mc:Choice>
    <mc:Fallback xmlns="">
      <p:transition spd="med" advTm="19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1886697"/>
            <a:ext cx="8729806" cy="4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50">
        <p:fade/>
      </p:transition>
    </mc:Choice>
    <mc:Fallback xmlns="">
      <p:transition spd="med" advTm="1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" y="-17584"/>
            <a:ext cx="12240000" cy="688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0374085" y="0"/>
            <a:ext cx="1416861" cy="1289785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00" y="3031958"/>
            <a:ext cx="683394" cy="3647975"/>
          </a:xfrm>
          <a:prstGeom prst="rect">
            <a:avLst/>
          </a:prstGeom>
          <a:solidFill>
            <a:srgbClr val="00A29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697794" y="1492952"/>
            <a:ext cx="5275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●高二 普通科 ｜彈性學習3(充實增廣) + 加深加廣</a:t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739742" y="0"/>
            <a:ext cx="1362433" cy="740229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102175" y="740229"/>
            <a:ext cx="1317172" cy="549557"/>
          </a:xfrm>
          <a:prstGeom prst="rect">
            <a:avLst/>
          </a:prstGeom>
          <a:solidFill>
            <a:srgbClr val="F398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770022" y="557526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學年度上學期選課</a:t>
            </a:r>
            <a:endParaRPr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4" y="1944395"/>
            <a:ext cx="8452501" cy="46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02">
        <p:fade/>
      </p:transition>
    </mc:Choice>
    <mc:Fallback xmlns="">
      <p:transition spd="med" advTm="19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FFF00"/>
        </a:solidFill>
        <a:ln>
          <a:noFill/>
        </a:ln>
      </a:spPr>
      <a:bodyPr spcFirstLastPara="1" wrap="square" lIns="91425" tIns="45700" rIns="91425" bIns="45700" anchor="t" anchorCtr="0">
        <a:spAutoFit/>
      </a:bodyPr>
      <a:lstStyle>
        <a:defPPr marL="0" marR="0" indent="0" algn="l" rtl="0">
          <a:spcBef>
            <a:spcPts val="0"/>
          </a:spcBef>
          <a:spcAft>
            <a:spcPts val="0"/>
          </a:spcAft>
          <a:buNone/>
          <a:defRPr sz="1400" b="1" dirty="0">
            <a:solidFill>
              <a:srgbClr val="FF0000"/>
            </a:solidFill>
            <a:latin typeface="Microsoft JhengHei"/>
            <a:ea typeface="Microsoft JhengHei"/>
            <a:cs typeface="Microsoft JhengHei"/>
            <a:sym typeface="Microsoft JhengHe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2031</Words>
  <Application>Microsoft Office PowerPoint</Application>
  <PresentationFormat>寬螢幕</PresentationFormat>
  <Paragraphs>417</Paragraphs>
  <Slides>34</Slides>
  <Notes>29</Notes>
  <HiddenSlides>0</HiddenSlides>
  <MMClips>34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華康中圓體</vt:lpstr>
      <vt:lpstr>微軟正黑體</vt:lpstr>
      <vt:lpstr>微軟正黑體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108</cp:revision>
  <cp:lastPrinted>2025-06-08T05:31:22Z</cp:lastPrinted>
  <dcterms:modified xsi:type="dcterms:W3CDTF">2025-06-11T04:38:26Z</dcterms:modified>
</cp:coreProperties>
</file>