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5"/>
  </p:notesMasterIdLst>
  <p:handoutMasterIdLst>
    <p:handoutMasterId r:id="rId16"/>
  </p:handoutMasterIdLst>
  <p:sldIdLst>
    <p:sldId id="26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</p:sldIdLst>
  <p:sldSz cx="12188825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599" autoAdjust="0"/>
  </p:normalViewPr>
  <p:slideViewPr>
    <p:cSldViewPr>
      <p:cViewPr varScale="1">
        <p:scale>
          <a:sx n="114" d="100"/>
          <a:sy n="114" d="100"/>
        </p:scale>
        <p:origin x="414" y="10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35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A1CEFD47-19E1-481F-8F2F-C517C0D071C0}" type="datetime1">
              <a:rPr lang="zh-TW" altLang="en-US" smtClean="0">
                <a:latin typeface="細明體" panose="02020509000000000000" pitchFamily="49" charset="-120"/>
                <a:ea typeface="細明體" panose="02020509000000000000" pitchFamily="49" charset="-120"/>
              </a:rPr>
              <a:pPr algn="r" rtl="0"/>
              <a:t>2023/11/13</a:t>
            </a:fld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1114579-D02A-4B51-B5DF-8EC449F77AC7}" type="slidenum">
              <a:rPr lang="en-US" altLang="zh-TW" smtClean="0">
                <a:latin typeface="細明體" panose="02020509000000000000" pitchFamily="49" charset="-120"/>
                <a:ea typeface="細明體" panose="02020509000000000000" pitchFamily="49" charset="-120"/>
              </a:rPr>
              <a:pPr algn="r" rtl="0"/>
              <a:t>‹#›</a:t>
            </a:fld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algn="r"/>
            <a:fld id="{A1CEFD47-19E1-481F-8F2F-C517C0D071C0}" type="datetime1">
              <a:rPr lang="zh-TW" altLang="en-US" smtClean="0"/>
              <a:pPr algn="r"/>
              <a:t>2023/11/13</a:t>
            </a:fld>
            <a:endParaRPr lang="zh-TW" altLang="en-US" dirty="0"/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algn="r"/>
            <a:fld id="{01114579-D02A-4B51-B5DF-8EC449F77AC7}" type="slidenum">
              <a:rPr lang="en-US" altLang="zh-TW" smtClean="0"/>
              <a:pPr algn="r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algn="r" rtl="0"/>
            <a:fld id="{C6074690-7256-4BB9-AC0F-97AEAE8CDEC2}" type="slidenum">
              <a:rPr lang="en-US" altLang="zh-TW" smtClean="0"/>
              <a:pPr algn="r" rtl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6487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74690-7256-4BB9-AC0F-97AEAE8CDEC2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6A3A20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6A3A20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374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algn="r" rtl="0"/>
            <a:fld id="{C6074690-7256-4BB9-AC0F-97AEAE8CDEC2}" type="slidenum">
              <a:rPr lang="en-US" altLang="zh-TW" smtClean="0"/>
              <a:pPr algn="r" rtl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8281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74690-7256-4BB9-AC0F-97AEAE8CDEC2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6A3A20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6A3A20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362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74690-7256-4BB9-AC0F-97AEAE8CDEC2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6A3A20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6A3A20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143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74690-7256-4BB9-AC0F-97AEAE8CDEC2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6A3A20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6A3A20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624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74690-7256-4BB9-AC0F-97AEAE8CDEC2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6A3A20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6A3A20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24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74690-7256-4BB9-AC0F-97AEAE8CDEC2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6A3A20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6A3A20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470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74690-7256-4BB9-AC0F-97AEAE8CDEC2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6A3A20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6A3A20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858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74690-7256-4BB9-AC0F-97AEAE8CDEC2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6A3A20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6A3A20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256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BBFFD15A-6971-426D-BFFF-3977F0C6C215}" type="datetime1">
              <a:rPr lang="zh-TW" altLang="en-US" smtClean="0"/>
              <a:pPr/>
              <a:t>2023/11/13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DF28FB93-0A08-4E7D-8E63-9EFA29F1E09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橢圓​​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" name="橢圓​​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grpSp>
          <p:nvGrpSpPr>
            <p:cNvPr id="10" name="群組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直線接點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​​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群組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橢圓​​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" name="橢圓​​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grpSp>
          <p:nvGrpSpPr>
            <p:cNvPr id="16" name="群組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直線接點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​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D26C8B-19A4-414D-9AEB-26501743E621}" type="datetime1">
              <a:rPr lang="zh-TW" altLang="en-US" smtClean="0"/>
              <a:pPr/>
              <a:t>2023/11/13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D26C8B-19A4-414D-9AEB-26501743E621}" type="datetime1">
              <a:rPr lang="zh-TW" altLang="en-US" smtClean="0"/>
              <a:pPr/>
              <a:t>2023/11/13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 algn="l" rtl="0"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6C1D8E2B-F9D2-4E55-90EF-4439A220ACD9}" type="datetime1">
              <a:rPr lang="zh-TW" altLang="en-US" smtClean="0"/>
              <a:pPr/>
              <a:t>2023/11/13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DF28FB93-0A08-4E7D-8E63-9EFA29F1E09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E579F7E2-A267-4BC3-9709-C990FEFB23EB}" type="datetime1">
              <a:rPr lang="zh-TW" altLang="en-US" smtClean="0"/>
              <a:pPr/>
              <a:t>2023/11/13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DF28FB93-0A08-4E7D-8E63-9EFA29F1E09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grpSp>
        <p:nvGrpSpPr>
          <p:cNvPr id="13" name="群組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橢圓​​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" name="橢圓​​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grpSp>
          <p:nvGrpSpPr>
            <p:cNvPr id="16" name="群組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直線接點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直線接點​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6D26C8B-19A4-414D-9AEB-26501743E621}" type="datetime1">
              <a:rPr lang="zh-TW" altLang="en-US" smtClean="0"/>
              <a:pPr/>
              <a:t>2023/11/13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D26C8B-19A4-414D-9AEB-26501743E621}" type="datetime1">
              <a:rPr lang="zh-TW" altLang="en-US" smtClean="0"/>
              <a:pPr/>
              <a:t>2023/11/13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D26C8B-19A4-414D-9AEB-26501743E621}" type="datetime1">
              <a:rPr lang="zh-TW" altLang="en-US" smtClean="0"/>
              <a:pPr/>
              <a:t>2023/11/13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D26C8B-19A4-414D-9AEB-26501743E621}" type="datetime1">
              <a:rPr lang="zh-TW" altLang="en-US" smtClean="0"/>
              <a:pPr/>
              <a:t>2023/11/13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D26C8B-19A4-414D-9AEB-26501743E621}" type="datetime1">
              <a:rPr lang="zh-TW" altLang="en-US" smtClean="0"/>
              <a:pPr/>
              <a:t>2023/11/13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0254A8F3-31E9-487B-8442-CA93E2C5E389}" type="datetime1">
              <a:rPr lang="zh-TW" altLang="en-US" smtClean="0"/>
              <a:pPr/>
              <a:t>2023/11/13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DF28FB93-0A08-4E7D-8E63-9EFA29F1E09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400" noProof="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noProof="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FAA61F71-A558-4E4C-99B9-26EA57BBDA86}" type="datetime1">
              <a:rPr lang="zh-TW" altLang="en-US" smtClean="0"/>
              <a:pPr/>
              <a:t>2023/11/13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DF28FB93-0A08-4E7D-8E63-9EFA29F1E093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studio.tw/article/gushi/actual-malice-and-the-freedom-of-speech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KRzGD28ApQ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68316" y="1826712"/>
            <a:ext cx="9865096" cy="1008111"/>
          </a:xfrm>
        </p:spPr>
        <p:txBody>
          <a:bodyPr rtlCol="0">
            <a:normAutofit/>
          </a:bodyPr>
          <a:lstStyle/>
          <a:p>
            <a:pPr rtl="0">
              <a:lnSpc>
                <a:spcPts val="6500"/>
              </a:lnSpc>
            </a:pPr>
            <a:r>
              <a:rPr lang="en-US" altLang="zh-TW" sz="4500" b="1" dirty="0">
                <a:latin typeface="+mj-ea"/>
                <a:ea typeface="+mj-ea"/>
                <a:sym typeface="Salesforce Sans"/>
              </a:rPr>
              <a:t>112</a:t>
            </a:r>
            <a:r>
              <a:rPr lang="zh-TW" altLang="en-US" sz="4500" b="1" dirty="0">
                <a:latin typeface="+mj-ea"/>
                <a:ea typeface="+mj-ea"/>
                <a:sym typeface="Salesforce Sans"/>
              </a:rPr>
              <a:t>學年度第</a:t>
            </a:r>
            <a:r>
              <a:rPr lang="en-US" altLang="zh-TW" sz="4500" b="1" dirty="0">
                <a:latin typeface="+mj-ea"/>
                <a:ea typeface="+mj-ea"/>
                <a:sym typeface="Salesforce Sans"/>
              </a:rPr>
              <a:t>1</a:t>
            </a:r>
            <a:r>
              <a:rPr lang="zh-TW" altLang="en-US" sz="4500" b="1" dirty="0">
                <a:latin typeface="+mj-ea"/>
                <a:ea typeface="+mj-ea"/>
                <a:sym typeface="Salesforce Sans"/>
              </a:rPr>
              <a:t>學期自主學習成果發表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898" y="3447928"/>
            <a:ext cx="9429931" cy="864097"/>
          </a:xfrm>
        </p:spPr>
        <p:txBody>
          <a:bodyPr rtlCol="0" anchor="ctr">
            <a:normAutofit/>
          </a:bodyPr>
          <a:lstStyle/>
          <a:p>
            <a:pPr rtl="0">
              <a:lnSpc>
                <a:spcPts val="5500"/>
              </a:lnSpc>
            </a:pPr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主題名稱</a:t>
            </a:r>
            <a:endParaRPr lang="en-US" altLang="zh-TW" sz="5000" b="1" dirty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341884" y="4941168"/>
            <a:ext cx="9573945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None/>
              <a:defRPr sz="2000" kern="1200" cap="all" baseline="0">
                <a:solidFill>
                  <a:schemeClr val="tx2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發表學生</a:t>
            </a:r>
            <a:r>
              <a:rPr lang="zh-TW" altLang="en-US" sz="3000" b="1" dirty="0">
                <a:latin typeface="PMingLiU" panose="02020500000000000000" pitchFamily="18" charset="-120"/>
                <a:ea typeface="PMingLiU" panose="02020500000000000000" pitchFamily="18" charset="-120"/>
                <a:sym typeface="Salesforce Sans"/>
              </a:rPr>
              <a:t>：</a:t>
            </a:r>
            <a:r>
              <a:rPr lang="zh-TW" altLang="zh-TW" sz="3000" dirty="0">
                <a:ea typeface="SimHei" panose="02010609060101010101" pitchFamily="49" charset="-122"/>
                <a:cs typeface="Times New Roman" panose="02020603050405020304" pitchFamily="18" charset="0"/>
              </a:rPr>
              <a:t>○</a:t>
            </a:r>
            <a:r>
              <a:rPr lang="zh-TW" altLang="en-US" sz="3000" dirty="0">
                <a:ea typeface="SimHei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zh-TW" altLang="zh-TW" sz="3000" dirty="0">
                <a:ea typeface="SimHei" panose="02010609060101010101" pitchFamily="49" charset="-122"/>
                <a:cs typeface="Times New Roman" panose="02020603050405020304" pitchFamily="18" charset="0"/>
              </a:rPr>
              <a:t>○</a:t>
            </a:r>
            <a:r>
              <a:rPr lang="zh-TW" altLang="en-US" sz="3000" dirty="0">
                <a:ea typeface="SimHei" panose="02010609060101010101" pitchFamily="49" charset="-122"/>
                <a:cs typeface="Times New Roman" panose="02020603050405020304" pitchFamily="18" charset="0"/>
              </a:rPr>
              <a:t>班</a:t>
            </a:r>
            <a:r>
              <a:rPr lang="zh-TW" altLang="zh-TW" sz="3000" dirty="0">
                <a:ea typeface="SimHei" panose="02010609060101010101" pitchFamily="49" charset="-122"/>
                <a:cs typeface="Times New Roman" panose="02020603050405020304" pitchFamily="18" charset="0"/>
              </a:rPr>
              <a:t>○○○</a:t>
            </a:r>
            <a:endParaRPr lang="en-US" altLang="zh-TW" sz="3000" dirty="0"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ts val="4000"/>
              </a:lnSpc>
            </a:pPr>
            <a:r>
              <a:rPr lang="zh-TW" altLang="en-US" sz="3000" dirty="0">
                <a:ea typeface="SimHei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zh-TW" altLang="zh-TW" sz="3000" dirty="0">
                <a:ea typeface="SimHei" panose="02010609060101010101" pitchFamily="49" charset="-122"/>
                <a:cs typeface="Times New Roman" panose="02020603050405020304" pitchFamily="18" charset="0"/>
              </a:rPr>
              <a:t>○</a:t>
            </a:r>
            <a:r>
              <a:rPr lang="zh-TW" altLang="en-US" sz="3000" dirty="0">
                <a:ea typeface="SimHei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zh-TW" altLang="zh-TW" sz="3000" dirty="0">
                <a:ea typeface="SimHei" panose="02010609060101010101" pitchFamily="49" charset="-122"/>
                <a:cs typeface="Times New Roman" panose="02020603050405020304" pitchFamily="18" charset="0"/>
              </a:rPr>
              <a:t>○</a:t>
            </a:r>
            <a:r>
              <a:rPr lang="zh-TW" altLang="en-US" sz="3000" dirty="0">
                <a:ea typeface="SimHei" panose="02010609060101010101" pitchFamily="49" charset="-122"/>
                <a:cs typeface="Times New Roman" panose="02020603050405020304" pitchFamily="18" charset="0"/>
              </a:rPr>
              <a:t>班</a:t>
            </a:r>
            <a:r>
              <a:rPr lang="zh-TW" altLang="zh-TW" sz="3000" dirty="0">
                <a:ea typeface="SimHei" panose="02010609060101010101" pitchFamily="49" charset="-122"/>
                <a:cs typeface="Times New Roman" panose="02020603050405020304" pitchFamily="18" charset="0"/>
              </a:rPr>
              <a:t>○○○</a:t>
            </a:r>
            <a:endParaRPr lang="en-US" altLang="zh-TW" sz="3000" dirty="0"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ts val="4000"/>
              </a:lnSpc>
            </a:pPr>
            <a:r>
              <a:rPr lang="en-US" altLang="zh-TW" sz="3000" dirty="0">
                <a:ea typeface="SimHei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zh-TW" altLang="zh-TW" sz="3000" dirty="0">
                <a:ea typeface="SimHei" panose="02010609060101010101" pitchFamily="49" charset="-122"/>
                <a:cs typeface="Times New Roman" panose="02020603050405020304" pitchFamily="18" charset="0"/>
              </a:rPr>
              <a:t>○</a:t>
            </a:r>
            <a:r>
              <a:rPr lang="zh-TW" altLang="en-US" sz="3000" dirty="0">
                <a:ea typeface="SimHei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zh-TW" altLang="zh-TW" sz="3000" dirty="0">
                <a:ea typeface="SimHei" panose="02010609060101010101" pitchFamily="49" charset="-122"/>
                <a:cs typeface="Times New Roman" panose="02020603050405020304" pitchFamily="18" charset="0"/>
              </a:rPr>
              <a:t>○</a:t>
            </a:r>
            <a:r>
              <a:rPr lang="zh-TW" altLang="en-US" sz="3000" dirty="0">
                <a:ea typeface="SimHei" panose="02010609060101010101" pitchFamily="49" charset="-122"/>
                <a:cs typeface="Times New Roman" panose="02020603050405020304" pitchFamily="18" charset="0"/>
              </a:rPr>
              <a:t>班</a:t>
            </a:r>
            <a:r>
              <a:rPr lang="zh-TW" altLang="zh-TW" sz="3000" dirty="0">
                <a:ea typeface="SimHei" panose="02010609060101010101" pitchFamily="49" charset="-122"/>
                <a:cs typeface="Times New Roman" panose="02020603050405020304" pitchFamily="18" charset="0"/>
              </a:rPr>
              <a:t>○○○</a:t>
            </a:r>
            <a:endParaRPr lang="en-US" altLang="zh-TW" sz="3000" dirty="0">
              <a:ea typeface="SimHei" panose="02010609060101010101" pitchFamily="49" charset="-122"/>
              <a:cs typeface="Times New Roman" panose="02020603050405020304" pitchFamily="18" charset="0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869350" y="548680"/>
            <a:ext cx="9751060" cy="788543"/>
          </a:xfrm>
        </p:spPr>
        <p:txBody>
          <a:bodyPr rtlCol="0">
            <a:noAutofit/>
          </a:bodyPr>
          <a:lstStyle/>
          <a:p>
            <a:pPr algn="ctr">
              <a:lnSpc>
                <a:spcPts val="5500"/>
              </a:lnSpc>
            </a:pPr>
            <a:r>
              <a:rPr lang="zh-TW" altLang="en-US" sz="4500" b="1" dirty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Salesforce Sans"/>
              </a:rPr>
              <a:t>八、心得反思</a:t>
            </a:r>
            <a:endParaRPr lang="zh-TW" altLang="en-US" sz="4500" b="1" dirty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621804" y="1609818"/>
            <a:ext cx="11161240" cy="4824536"/>
          </a:xfrm>
        </p:spPr>
        <p:txBody>
          <a:bodyPr rtlCol="0">
            <a:normAutofit/>
          </a:bodyPr>
          <a:lstStyle/>
          <a:p>
            <a:pPr mar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主要是敘述</a:t>
            </a:r>
            <a:r>
              <a:rPr lang="zh-TW" altLang="en-US" sz="3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「執行計畫時的想法、困難、 挑戰、學習到的知識、技能或經驗。」</a:t>
            </a:r>
            <a:r>
              <a:rPr lang="zh-TW" altLang="en-US" sz="3000" dirty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(之前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計畫沒有這個部分</a:t>
            </a:r>
            <a:r>
              <a:rPr lang="zh-TW" altLang="en-US" sz="3000" dirty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，同學要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仔細思考</a:t>
            </a:r>
            <a:r>
              <a:rPr lang="en-US" altLang="zh-TW" sz="3000" dirty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)</a:t>
            </a:r>
            <a:endParaRPr lang="en-US" altLang="zh-TW" sz="3000" b="1" dirty="0">
              <a:solidFill>
                <a:srgbClr val="6A3A2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r>
              <a:rPr lang="zh-TW" altLang="en-US" sz="3000" b="1" dirty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例如</a:t>
            </a:r>
            <a:endParaRPr lang="en-US" altLang="zh-TW" sz="2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  <a:p>
            <a:pPr mar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  <a:p>
            <a:pPr mar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743518"/>
              </p:ext>
            </p:extLst>
          </p:nvPr>
        </p:nvGraphicFramePr>
        <p:xfrm>
          <a:off x="6281328" y="2996951"/>
          <a:ext cx="5112568" cy="35283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val="197592179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</a:pPr>
                      <a:r>
                        <a:rPr lang="zh-TW" altLang="en-US" sz="25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從生活到烹飪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423274"/>
                  </a:ext>
                </a:extLst>
              </a:tr>
              <a:tr h="298839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795251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816735"/>
              </p:ext>
            </p:extLst>
          </p:nvPr>
        </p:nvGraphicFramePr>
        <p:xfrm>
          <a:off x="765819" y="3501007"/>
          <a:ext cx="5126361" cy="1893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6361">
                  <a:extLst>
                    <a:ext uri="{9D8B030D-6E8A-4147-A177-3AD203B41FA5}">
                      <a16:colId xmlns:a16="http://schemas.microsoft.com/office/drawing/2014/main" val="1975921792"/>
                    </a:ext>
                  </a:extLst>
                </a:gridCol>
              </a:tblGrid>
              <a:tr h="451204"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</a:pPr>
                      <a:r>
                        <a:rPr lang="zh-TW" altLang="en-US" sz="25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自製</a:t>
                      </a:r>
                      <a:r>
                        <a:rPr lang="en-US" altLang="zh-TW" sz="25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LINE</a:t>
                      </a:r>
                      <a:r>
                        <a:rPr lang="zh-TW" altLang="en-US" sz="25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貼圖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423274"/>
                  </a:ext>
                </a:extLst>
              </a:tr>
              <a:tr h="135766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795251"/>
                  </a:ext>
                </a:extLst>
              </a:tr>
            </a:tbl>
          </a:graphicData>
        </a:graphic>
      </p:graphicFrame>
      <p:pic>
        <p:nvPicPr>
          <p:cNvPr id="2" name="圖片 1"/>
          <p:cNvPicPr preferRelativeResize="0">
            <a:picLocks/>
          </p:cNvPicPr>
          <p:nvPr/>
        </p:nvPicPr>
        <p:blipFill rotWithShape="1">
          <a:blip r:embed="rId3"/>
          <a:srcRect b="6668"/>
          <a:stretch/>
        </p:blipFill>
        <p:spPr>
          <a:xfrm>
            <a:off x="809000" y="4064276"/>
            <a:ext cx="5040000" cy="1260000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6340408" y="3591997"/>
            <a:ext cx="5040001" cy="2933347"/>
            <a:chOff x="4796352" y="2950881"/>
            <a:chExt cx="3644717" cy="2210475"/>
          </a:xfrm>
        </p:grpSpPr>
        <p:pic>
          <p:nvPicPr>
            <p:cNvPr id="9" name="圖片 8"/>
            <p:cNvPicPr preferRelativeResize="0">
              <a:picLocks/>
            </p:cNvPicPr>
            <p:nvPr/>
          </p:nvPicPr>
          <p:blipFill rotWithShape="1">
            <a:blip r:embed="rId4"/>
            <a:srcRect l="51892" r="1103" b="89322"/>
            <a:stretch/>
          </p:blipFill>
          <p:spPr>
            <a:xfrm>
              <a:off x="4796352" y="4884504"/>
              <a:ext cx="3644716" cy="276852"/>
            </a:xfrm>
            <a:prstGeom prst="rect">
              <a:avLst/>
            </a:prstGeom>
          </p:spPr>
        </p:pic>
        <p:pic>
          <p:nvPicPr>
            <p:cNvPr id="3" name="圖片 2"/>
            <p:cNvPicPr preferRelativeResize="0">
              <a:picLocks/>
            </p:cNvPicPr>
            <p:nvPr/>
          </p:nvPicPr>
          <p:blipFill rotWithShape="1">
            <a:blip r:embed="rId4"/>
            <a:srcRect l="1001" t="30600" r="51994"/>
            <a:stretch/>
          </p:blipFill>
          <p:spPr>
            <a:xfrm>
              <a:off x="4796353" y="2950881"/>
              <a:ext cx="3644716" cy="19379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24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869350" y="548680"/>
            <a:ext cx="9751060" cy="788543"/>
          </a:xfrm>
        </p:spPr>
        <p:txBody>
          <a:bodyPr rtlCol="0">
            <a:noAutofit/>
          </a:bodyPr>
          <a:lstStyle/>
          <a:p>
            <a:pPr algn="ctr" rtl="0">
              <a:lnSpc>
                <a:spcPts val="5500"/>
              </a:lnSpc>
            </a:pPr>
            <a:r>
              <a:rPr lang="zh-TW" altLang="en-US" sz="45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目錄</a:t>
            </a: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568415" y="1484784"/>
            <a:ext cx="9051995" cy="4680520"/>
          </a:xfrm>
        </p:spPr>
        <p:txBody>
          <a:bodyPr rtlCol="0">
            <a:normAutofit/>
          </a:bodyPr>
          <a:lstStyle/>
          <a:p>
            <a:pPr mar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一、</a:t>
            </a:r>
            <a:r>
              <a:rPr lang="zh-TW" altLang="en-US" sz="3000" dirty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主題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動機   </a:t>
            </a:r>
            <a:r>
              <a:rPr lang="zh-TW" altLang="zh-TW" sz="3000" dirty="0">
                <a:ea typeface="新細明體" panose="02020500000000000000" pitchFamily="18" charset="-120"/>
                <a:cs typeface="Times New Roman" panose="02020603050405020304" pitchFamily="18" charset="0"/>
              </a:rPr>
              <a:t>………………………………</a:t>
            </a:r>
            <a:r>
              <a:rPr lang="zh-TW" altLang="zh-TW" sz="3000" dirty="0">
                <a:solidFill>
                  <a:srgbClr val="6A3A2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……</a:t>
            </a:r>
            <a:r>
              <a:rPr lang="zh-TW" altLang="en-US" sz="3000" dirty="0"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P.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r>
              <a:rPr lang="zh-TW" altLang="en-US" sz="3000" dirty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二、計畫目標   </a:t>
            </a:r>
            <a:r>
              <a:rPr lang="zh-TW" altLang="zh-TW" sz="3000" dirty="0">
                <a:solidFill>
                  <a:srgbClr val="6A3A2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……………………………………</a:t>
            </a:r>
            <a:r>
              <a:rPr lang="zh-TW" altLang="en-US" sz="3000" dirty="0">
                <a:solidFill>
                  <a:srgbClr val="6A3A2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3000" dirty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P.</a:t>
            </a:r>
            <a:endParaRPr lang="en-US" altLang="zh-TW" sz="3000" dirty="0">
              <a:solidFill>
                <a:srgbClr val="6A3A2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三、</a:t>
            </a:r>
            <a:r>
              <a:rPr lang="zh-TW" altLang="en-US" sz="3000" dirty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執行方法   </a:t>
            </a:r>
            <a:r>
              <a:rPr lang="zh-TW" altLang="zh-TW" sz="3000" dirty="0">
                <a:solidFill>
                  <a:srgbClr val="6A3A2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……………………………………</a:t>
            </a:r>
            <a:r>
              <a:rPr lang="zh-TW" altLang="en-US" sz="3000" dirty="0">
                <a:solidFill>
                  <a:srgbClr val="6A3A2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3000" dirty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P.</a:t>
            </a:r>
            <a:endParaRPr lang="en-US" altLang="zh-TW" sz="3000" dirty="0">
              <a:solidFill>
                <a:srgbClr val="6A3A2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四、使用器材   </a:t>
            </a:r>
            <a:r>
              <a:rPr lang="zh-TW" altLang="zh-TW" sz="3000" dirty="0">
                <a:solidFill>
                  <a:srgbClr val="6A3A2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……………………………………</a:t>
            </a:r>
            <a:r>
              <a:rPr lang="zh-TW" altLang="en-US" sz="3000" dirty="0">
                <a:solidFill>
                  <a:srgbClr val="6A3A2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3000" dirty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P.</a:t>
            </a:r>
            <a:endParaRPr lang="en-US" altLang="zh-TW" sz="3000" dirty="0">
              <a:solidFill>
                <a:srgbClr val="6A3A2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五</a:t>
            </a:r>
            <a:r>
              <a:rPr lang="zh-TW" altLang="en-US" sz="3000" dirty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、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參考資料   </a:t>
            </a:r>
            <a:r>
              <a:rPr lang="zh-TW" altLang="zh-TW" sz="3000" dirty="0">
                <a:solidFill>
                  <a:srgbClr val="6A3A2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……………………………………</a:t>
            </a:r>
            <a:r>
              <a:rPr lang="zh-TW" altLang="en-US" sz="3000" dirty="0">
                <a:solidFill>
                  <a:srgbClr val="6A3A2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3000" dirty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P.</a:t>
            </a:r>
            <a:endParaRPr lang="en-US" altLang="zh-TW" sz="3000" dirty="0">
              <a:solidFill>
                <a:srgbClr val="6A3A2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  <a:p>
            <a:pPr mar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六、執行步驟   </a:t>
            </a:r>
            <a:r>
              <a:rPr lang="zh-TW" altLang="zh-TW" sz="3000" dirty="0">
                <a:ea typeface="新細明體" panose="02020500000000000000" pitchFamily="18" charset="-120"/>
                <a:cs typeface="Times New Roman" panose="02020603050405020304" pitchFamily="18" charset="0"/>
              </a:rPr>
              <a:t>………………………………</a:t>
            </a:r>
            <a:r>
              <a:rPr lang="zh-TW" altLang="zh-TW" sz="3000" dirty="0">
                <a:solidFill>
                  <a:srgbClr val="6A3A2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……</a:t>
            </a:r>
            <a:r>
              <a:rPr lang="zh-TW" altLang="en-US" sz="3000" dirty="0"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P.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  <a:p>
            <a:pPr mar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七、執行成果   </a:t>
            </a:r>
            <a:r>
              <a:rPr lang="zh-TW" altLang="zh-TW" sz="3000" dirty="0">
                <a:ea typeface="新細明體" panose="02020500000000000000" pitchFamily="18" charset="-120"/>
                <a:cs typeface="Times New Roman" panose="02020603050405020304" pitchFamily="18" charset="0"/>
              </a:rPr>
              <a:t>………………………………</a:t>
            </a:r>
            <a:r>
              <a:rPr lang="zh-TW" altLang="zh-TW" sz="3000" dirty="0">
                <a:solidFill>
                  <a:srgbClr val="6A3A2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……</a:t>
            </a:r>
            <a:r>
              <a:rPr lang="zh-TW" altLang="en-US" sz="3000" dirty="0"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P.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  <a:p>
            <a:pPr mar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八、心得反思   </a:t>
            </a:r>
            <a:r>
              <a:rPr lang="zh-TW" altLang="zh-TW" sz="3000" dirty="0">
                <a:ea typeface="新細明體" panose="02020500000000000000" pitchFamily="18" charset="-120"/>
                <a:cs typeface="Times New Roman" panose="02020603050405020304" pitchFamily="18" charset="0"/>
              </a:rPr>
              <a:t>………………………………</a:t>
            </a:r>
            <a:r>
              <a:rPr lang="zh-TW" altLang="zh-TW" sz="3000" dirty="0">
                <a:solidFill>
                  <a:srgbClr val="6A3A2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……</a:t>
            </a:r>
            <a:r>
              <a:rPr lang="zh-TW" altLang="en-US" sz="3000" dirty="0"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P.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  <a:p>
            <a:pPr mar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869350" y="548680"/>
            <a:ext cx="9751060" cy="788543"/>
          </a:xfrm>
        </p:spPr>
        <p:txBody>
          <a:bodyPr rtlCol="0">
            <a:noAutofit/>
          </a:bodyPr>
          <a:lstStyle/>
          <a:p>
            <a:pPr algn="ctr">
              <a:lnSpc>
                <a:spcPts val="5500"/>
              </a:lnSpc>
            </a:pPr>
            <a:r>
              <a:rPr lang="zh-TW" altLang="en-US" sz="4500" b="1" dirty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Salesforce Sans"/>
              </a:rPr>
              <a:t>一、主題動機</a:t>
            </a:r>
            <a:endParaRPr lang="zh-TW" altLang="en-US" sz="4500" b="1" dirty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568415" y="1772816"/>
            <a:ext cx="9051995" cy="4032448"/>
          </a:xfrm>
        </p:spPr>
        <p:txBody>
          <a:bodyPr rtlCol="0">
            <a:normAutofit/>
          </a:bodyPr>
          <a:lstStyle/>
          <a:p>
            <a:pPr mar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主要是敘述</a:t>
            </a:r>
            <a:r>
              <a:rPr lang="zh-TW" altLang="en-US" sz="3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「選擇主題的原因」</a:t>
            </a:r>
            <a:endParaRPr lang="en-US" altLang="zh-TW" sz="3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  <a:p>
            <a:pPr mar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(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請參考之前計畫的</a:t>
            </a:r>
            <a:r>
              <a:rPr lang="zh-TW" altLang="en-US" sz="3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學習動機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)</a:t>
            </a: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</p:txBody>
      </p:sp>
      <p:pic>
        <p:nvPicPr>
          <p:cNvPr id="3" name="圖片 2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01923" y="3356991"/>
            <a:ext cx="8280000" cy="1800000"/>
          </a:xfrm>
          <a:prstGeom prst="rect">
            <a:avLst/>
          </a:prstGeom>
        </p:spPr>
      </p:pic>
      <p:sp>
        <p:nvSpPr>
          <p:cNvPr id="4" name="向下箭號 3"/>
          <p:cNvSpPr/>
          <p:nvPr/>
        </p:nvSpPr>
        <p:spPr>
          <a:xfrm>
            <a:off x="1989956" y="2975352"/>
            <a:ext cx="612000" cy="612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544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869350" y="548680"/>
            <a:ext cx="9751060" cy="788543"/>
          </a:xfrm>
        </p:spPr>
        <p:txBody>
          <a:bodyPr rtlCol="0">
            <a:noAutofit/>
          </a:bodyPr>
          <a:lstStyle/>
          <a:p>
            <a:pPr algn="ctr">
              <a:lnSpc>
                <a:spcPts val="5500"/>
              </a:lnSpc>
            </a:pPr>
            <a:r>
              <a:rPr lang="zh-TW" altLang="en-US" sz="4500" b="1" dirty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Salesforce Sans"/>
              </a:rPr>
              <a:t>二、計畫目標</a:t>
            </a:r>
            <a:endParaRPr lang="zh-TW" altLang="en-US" sz="4500" b="1" dirty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568415" y="1772816"/>
            <a:ext cx="9051995" cy="4032448"/>
          </a:xfrm>
        </p:spPr>
        <p:txBody>
          <a:bodyPr rtlCol="0">
            <a:normAutofit/>
          </a:bodyPr>
          <a:lstStyle/>
          <a:p>
            <a:pPr mar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主要是敘述</a:t>
            </a:r>
            <a:r>
              <a:rPr lang="zh-TW" altLang="en-US" sz="3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「最後希望達成的</a:t>
            </a:r>
            <a:r>
              <a:rPr lang="zh-TW" altLang="en-US" sz="30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具體</a:t>
            </a:r>
            <a:r>
              <a:rPr lang="zh-TW" altLang="en-US" sz="3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目標」</a:t>
            </a:r>
            <a:endParaRPr lang="en-US" altLang="zh-TW" sz="3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  <a:p>
            <a:pPr mar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(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請參考之前計畫的</a:t>
            </a:r>
            <a:r>
              <a:rPr lang="zh-TW" altLang="en-US" sz="3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計畫目標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)</a:t>
            </a: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</p:txBody>
      </p:sp>
      <p:pic>
        <p:nvPicPr>
          <p:cNvPr id="2" name="圖片 1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01924" y="3467943"/>
            <a:ext cx="8280000" cy="1440000"/>
          </a:xfrm>
          <a:prstGeom prst="rect">
            <a:avLst/>
          </a:prstGeom>
        </p:spPr>
      </p:pic>
      <p:sp>
        <p:nvSpPr>
          <p:cNvPr id="6" name="向下箭號 5"/>
          <p:cNvSpPr/>
          <p:nvPr/>
        </p:nvSpPr>
        <p:spPr>
          <a:xfrm>
            <a:off x="1917948" y="3038031"/>
            <a:ext cx="612000" cy="612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59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869350" y="548680"/>
            <a:ext cx="9751060" cy="788543"/>
          </a:xfrm>
        </p:spPr>
        <p:txBody>
          <a:bodyPr rtlCol="0">
            <a:noAutofit/>
          </a:bodyPr>
          <a:lstStyle/>
          <a:p>
            <a:pPr algn="ctr">
              <a:lnSpc>
                <a:spcPts val="5500"/>
              </a:lnSpc>
            </a:pPr>
            <a:r>
              <a:rPr lang="zh-TW" altLang="en-US" sz="4500" b="1" dirty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Salesforce Sans"/>
              </a:rPr>
              <a:t>三、執行方法</a:t>
            </a:r>
            <a:endParaRPr lang="zh-TW" altLang="en-US" sz="4500" b="1" dirty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568415" y="1772816"/>
            <a:ext cx="9051995" cy="4032448"/>
          </a:xfrm>
        </p:spPr>
        <p:txBody>
          <a:bodyPr rtlCol="0">
            <a:normAutofit/>
          </a:bodyPr>
          <a:lstStyle/>
          <a:p>
            <a:pPr mar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主要是敘述</a:t>
            </a:r>
            <a:r>
              <a:rPr lang="zh-TW" altLang="en-US" sz="3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「執行計畫時，</a:t>
            </a:r>
            <a:r>
              <a:rPr lang="zh-TW" altLang="en-US" sz="30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有</a:t>
            </a:r>
            <a:r>
              <a:rPr lang="zh-TW" altLang="en-US" sz="3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採用哪些</a:t>
            </a:r>
            <a:r>
              <a:rPr lang="zh-TW" altLang="en-US" sz="30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具體</a:t>
            </a:r>
            <a:r>
              <a:rPr lang="zh-TW" altLang="en-US" sz="3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方式」</a:t>
            </a:r>
            <a:endParaRPr lang="en-US" altLang="zh-TW" sz="3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  <a:p>
            <a:pPr mar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(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請參考之前計畫的</a:t>
            </a:r>
            <a:r>
              <a:rPr lang="zh-TW" altLang="en-US" sz="3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執行方法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)</a:t>
            </a: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</p:txBody>
      </p:sp>
      <p:pic>
        <p:nvPicPr>
          <p:cNvPr id="4" name="圖片 3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01924" y="3284984"/>
            <a:ext cx="8280000" cy="2160000"/>
          </a:xfrm>
          <a:prstGeom prst="rect">
            <a:avLst/>
          </a:prstGeom>
        </p:spPr>
      </p:pic>
      <p:sp>
        <p:nvSpPr>
          <p:cNvPr id="8" name="向下箭號 7"/>
          <p:cNvSpPr/>
          <p:nvPr/>
        </p:nvSpPr>
        <p:spPr>
          <a:xfrm>
            <a:off x="1989956" y="2906976"/>
            <a:ext cx="612000" cy="612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54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869350" y="548680"/>
            <a:ext cx="9751060" cy="788543"/>
          </a:xfrm>
        </p:spPr>
        <p:txBody>
          <a:bodyPr rtlCol="0">
            <a:noAutofit/>
          </a:bodyPr>
          <a:lstStyle/>
          <a:p>
            <a:pPr algn="ctr">
              <a:lnSpc>
                <a:spcPts val="5500"/>
              </a:lnSpc>
            </a:pPr>
            <a:r>
              <a:rPr lang="zh-TW" altLang="en-US" sz="4500" b="1" dirty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Salesforce Sans"/>
              </a:rPr>
              <a:t>四、使用器材</a:t>
            </a:r>
            <a:endParaRPr lang="zh-TW" altLang="en-US" sz="4500" b="1" dirty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568415" y="1772816"/>
            <a:ext cx="9051995" cy="4032448"/>
          </a:xfrm>
        </p:spPr>
        <p:txBody>
          <a:bodyPr rtlCol="0">
            <a:normAutofit/>
          </a:bodyPr>
          <a:lstStyle/>
          <a:p>
            <a:pPr mar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主要是敘述</a:t>
            </a:r>
            <a:r>
              <a:rPr lang="zh-TW" altLang="en-US" sz="3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「執行計畫時，</a:t>
            </a:r>
            <a:r>
              <a:rPr lang="zh-TW" altLang="en-US" sz="30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有</a:t>
            </a:r>
            <a:r>
              <a:rPr lang="zh-TW" altLang="en-US" sz="3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採用哪些</a:t>
            </a:r>
            <a:r>
              <a:rPr lang="zh-TW" altLang="en-US" sz="30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材料</a:t>
            </a:r>
            <a:r>
              <a:rPr lang="zh-TW" altLang="en-US" sz="3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、</a:t>
            </a:r>
            <a:r>
              <a:rPr lang="zh-TW" altLang="en-US" sz="30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工具</a:t>
            </a:r>
            <a:r>
              <a:rPr lang="zh-TW" altLang="en-US" sz="3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或</a:t>
            </a:r>
            <a:r>
              <a:rPr lang="zh-TW" altLang="en-US" sz="30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設備</a:t>
            </a:r>
            <a:r>
              <a:rPr lang="zh-TW" altLang="en-US" sz="3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」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(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請參考之前計畫的</a:t>
            </a:r>
            <a:r>
              <a:rPr lang="zh-TW" altLang="en-US" sz="3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自備器材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)</a:t>
            </a: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</p:txBody>
      </p:sp>
      <p:pic>
        <p:nvPicPr>
          <p:cNvPr id="2" name="圖片 1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604880" y="3394602"/>
            <a:ext cx="8280000" cy="2520000"/>
          </a:xfrm>
          <a:prstGeom prst="rect">
            <a:avLst/>
          </a:prstGeom>
        </p:spPr>
      </p:pic>
      <p:sp>
        <p:nvSpPr>
          <p:cNvPr id="7" name="向下箭號 6"/>
          <p:cNvSpPr/>
          <p:nvPr/>
        </p:nvSpPr>
        <p:spPr>
          <a:xfrm>
            <a:off x="1917948" y="2978704"/>
            <a:ext cx="612000" cy="612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1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869350" y="548680"/>
            <a:ext cx="9751060" cy="788543"/>
          </a:xfrm>
        </p:spPr>
        <p:txBody>
          <a:bodyPr rtlCol="0">
            <a:noAutofit/>
          </a:bodyPr>
          <a:lstStyle/>
          <a:p>
            <a:pPr algn="ctr">
              <a:lnSpc>
                <a:spcPts val="5500"/>
              </a:lnSpc>
            </a:pPr>
            <a:r>
              <a:rPr lang="zh-TW" altLang="en-US" sz="4500" b="1" dirty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Salesforce Sans"/>
              </a:rPr>
              <a:t>五、參考資料</a:t>
            </a:r>
            <a:endParaRPr lang="zh-TW" altLang="en-US" sz="4500" b="1" dirty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269876" y="1772816"/>
            <a:ext cx="9937103" cy="4032448"/>
          </a:xfrm>
        </p:spPr>
        <p:txBody>
          <a:bodyPr rtlCol="0">
            <a:normAutofit/>
          </a:bodyPr>
          <a:lstStyle/>
          <a:p>
            <a:pPr mar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主要是敘述</a:t>
            </a:r>
            <a:r>
              <a:rPr lang="zh-TW" altLang="en-US" sz="3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「執行計畫時，</a:t>
            </a:r>
            <a:r>
              <a:rPr lang="zh-TW" altLang="en-US" sz="30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有</a:t>
            </a:r>
            <a:r>
              <a:rPr lang="zh-TW" altLang="en-US" sz="3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參考哪些</a:t>
            </a:r>
            <a:r>
              <a:rPr lang="zh-TW" altLang="en-US" sz="30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文字</a:t>
            </a:r>
            <a:r>
              <a:rPr lang="zh-TW" altLang="en-US" sz="3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、</a:t>
            </a:r>
            <a:r>
              <a:rPr lang="zh-TW" altLang="en-US" sz="30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影音紀錄</a:t>
            </a:r>
            <a:r>
              <a:rPr lang="zh-TW" altLang="en-US" sz="3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」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，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r>
              <a:rPr lang="en-US" altLang="zh-TW" sz="3000" dirty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(</a:t>
            </a:r>
            <a:r>
              <a:rPr lang="zh-TW" altLang="en-US" sz="3000" dirty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之前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計畫沒有這個部分</a:t>
            </a:r>
            <a:r>
              <a:rPr lang="zh-TW" altLang="en-US" sz="3000" dirty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，同學要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仔細思考</a:t>
            </a:r>
            <a:r>
              <a:rPr lang="en-US" altLang="zh-TW" sz="3000" dirty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)</a:t>
            </a:r>
            <a:endParaRPr lang="zh-TW" altLang="en-US" sz="3000" dirty="0">
              <a:solidFill>
                <a:srgbClr val="6A3A2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  <a:p>
            <a:pPr mar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例如</a:t>
            </a:r>
            <a:endParaRPr lang="en-US" altLang="zh-TW" sz="2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  <a:p>
            <a:pPr marL="0" indent="0">
              <a:lnSpc>
                <a:spcPts val="35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1.</a:t>
            </a:r>
            <a:r>
              <a:rPr lang="zh-TW" altLang="en-US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批評政府官員的假新聞，全都犯法嗎？保障言論自由的「真實惡意」</a:t>
            </a:r>
            <a:endParaRPr lang="en-US" altLang="zh-TW" sz="2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ts val="35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</a:t>
            </a:r>
            <a:r>
              <a:rPr lang="en-US" altLang="zh-TW" sz="2000" b="1" dirty="0" err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storystudio.tw</a:t>
            </a:r>
            <a:r>
              <a:rPr lang="en-US" altLang="zh-TW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/article/</a:t>
            </a:r>
            <a:r>
              <a:rPr lang="en-US" altLang="zh-TW" sz="2000" b="1" dirty="0" err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gushi</a:t>
            </a:r>
            <a:r>
              <a:rPr lang="en-US" altLang="zh-TW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/actual-malice-and-the-freedom-of-speech</a:t>
            </a:r>
            <a:endParaRPr lang="en-US" altLang="zh-TW" sz="2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5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b="1" dirty="0">
                <a:solidFill>
                  <a:srgbClr val="0F0F0F"/>
                </a:solidFill>
                <a:latin typeface="YouTube Sans"/>
              </a:rPr>
              <a:t> </a:t>
            </a:r>
            <a:r>
              <a:rPr lang="en-US" altLang="zh-TW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r>
              <a:rPr lang="en-US" altLang="zh-TW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新手如何畫插畫？用 </a:t>
            </a:r>
            <a:r>
              <a:rPr lang="en-US" altLang="zh-TW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illustrator </a:t>
            </a:r>
            <a:r>
              <a:rPr lang="zh-TW" altLang="en-US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簡單幾步畫出可愛角色！</a:t>
            </a:r>
            <a:endParaRPr lang="en-US" altLang="zh-TW" sz="2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5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</a:t>
            </a:r>
            <a:r>
              <a:rPr lang="en-US" altLang="zh-TW" sz="2000" b="1" dirty="0" err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www.youtube.com</a:t>
            </a:r>
            <a:r>
              <a:rPr lang="en-US" altLang="zh-TW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/</a:t>
            </a:r>
            <a:r>
              <a:rPr lang="en-US" altLang="zh-TW" sz="2000" b="1" dirty="0" err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watch?v</a:t>
            </a:r>
            <a:r>
              <a:rPr lang="en-US" altLang="zh-TW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=</a:t>
            </a:r>
            <a:r>
              <a:rPr lang="en-US" altLang="zh-TW" sz="2000" b="1" dirty="0" err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iKRzGD28ApQ</a:t>
            </a:r>
            <a:endParaRPr lang="en-US" altLang="zh-TW" sz="2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2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ts val="4000"/>
              </a:lnSpc>
              <a:spcBef>
                <a:spcPts val="0"/>
              </a:spcBef>
              <a:buNone/>
            </a:pPr>
            <a:endParaRPr lang="zh-TW" altLang="en-US" sz="2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224406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869350" y="548680"/>
            <a:ext cx="9751060" cy="788543"/>
          </a:xfrm>
        </p:spPr>
        <p:txBody>
          <a:bodyPr rtlCol="0">
            <a:noAutofit/>
          </a:bodyPr>
          <a:lstStyle/>
          <a:p>
            <a:pPr algn="ctr">
              <a:lnSpc>
                <a:spcPts val="5500"/>
              </a:lnSpc>
            </a:pPr>
            <a:r>
              <a:rPr lang="zh-TW" altLang="en-US" sz="4500" b="1" dirty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Salesforce Sans"/>
              </a:rPr>
              <a:t>六、執行步驟</a:t>
            </a:r>
            <a:endParaRPr lang="zh-TW" altLang="en-US" sz="4500" b="1" dirty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485899" y="1772816"/>
            <a:ext cx="9577065" cy="4536064"/>
          </a:xfrm>
        </p:spPr>
        <p:txBody>
          <a:bodyPr rtlCol="0">
            <a:normAutofit/>
          </a:bodyPr>
          <a:lstStyle/>
          <a:p>
            <a:pPr mar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主要是敘述</a:t>
            </a:r>
            <a:r>
              <a:rPr lang="zh-TW" altLang="en-US" sz="3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「執行計畫時的流程規劃或進度」</a:t>
            </a:r>
            <a:endParaRPr lang="en-US" altLang="zh-TW" sz="3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  <a:p>
            <a:pPr mar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(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請</a:t>
            </a:r>
            <a:r>
              <a:rPr lang="zh-TW" altLang="en-US" sz="3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改寫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之前計畫的</a:t>
            </a:r>
            <a:r>
              <a:rPr lang="zh-TW" altLang="en-US" sz="3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預定進度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)</a:t>
            </a: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</p:txBody>
      </p:sp>
      <p:pic>
        <p:nvPicPr>
          <p:cNvPr id="3" name="圖片 2"/>
          <p:cNvPicPr preferRelativeResize="0">
            <a:picLocks/>
          </p:cNvPicPr>
          <p:nvPr/>
        </p:nvPicPr>
        <p:blipFill rotWithShape="1">
          <a:blip r:embed="rId3"/>
          <a:srcRect b="41072"/>
          <a:stretch/>
        </p:blipFill>
        <p:spPr>
          <a:xfrm>
            <a:off x="1618050" y="3068880"/>
            <a:ext cx="5400000" cy="2520000"/>
          </a:xfrm>
          <a:prstGeom prst="rect">
            <a:avLst/>
          </a:prstGeom>
        </p:spPr>
      </p:pic>
      <p:sp>
        <p:nvSpPr>
          <p:cNvPr id="8" name="向下箭號 7"/>
          <p:cNvSpPr/>
          <p:nvPr/>
        </p:nvSpPr>
        <p:spPr>
          <a:xfrm>
            <a:off x="1701924" y="2924944"/>
            <a:ext cx="612000" cy="612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9" name="圖片 8"/>
          <p:cNvPicPr preferRelativeResize="0">
            <a:picLocks/>
          </p:cNvPicPr>
          <p:nvPr/>
        </p:nvPicPr>
        <p:blipFill rotWithShape="1">
          <a:blip r:embed="rId4"/>
          <a:srcRect l="2000" t="1542" r="1989" b="1114"/>
          <a:stretch/>
        </p:blipFill>
        <p:spPr>
          <a:xfrm>
            <a:off x="7739465" y="2348880"/>
            <a:ext cx="3240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2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869350" y="548680"/>
            <a:ext cx="9751060" cy="788543"/>
          </a:xfrm>
        </p:spPr>
        <p:txBody>
          <a:bodyPr rtlCol="0">
            <a:noAutofit/>
          </a:bodyPr>
          <a:lstStyle/>
          <a:p>
            <a:pPr algn="ctr">
              <a:lnSpc>
                <a:spcPts val="5500"/>
              </a:lnSpc>
            </a:pPr>
            <a:r>
              <a:rPr lang="zh-TW" altLang="en-US" sz="4500" b="1" dirty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Salesforce Sans"/>
              </a:rPr>
              <a:t>七、執行成果</a:t>
            </a:r>
            <a:endParaRPr lang="zh-TW" altLang="en-US" sz="4500" b="1" dirty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909836" y="1609818"/>
            <a:ext cx="10441159" cy="4824536"/>
          </a:xfrm>
        </p:spPr>
        <p:txBody>
          <a:bodyPr rtlCol="0">
            <a:normAutofit/>
          </a:bodyPr>
          <a:lstStyle/>
          <a:p>
            <a:pPr mar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主要是敘述</a:t>
            </a:r>
            <a:r>
              <a:rPr lang="zh-TW" altLang="en-US" sz="3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「執行計畫時的階段性或最後結果」</a:t>
            </a:r>
            <a:endParaRPr lang="en-US" altLang="zh-TW" sz="3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  <a:p>
            <a:pPr mar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(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請用</a:t>
            </a:r>
            <a:r>
              <a:rPr lang="zh-TW" altLang="en-US" sz="30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文字敘述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為</a:t>
            </a:r>
            <a:r>
              <a:rPr lang="zh-TW" altLang="en-US" sz="3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主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，</a:t>
            </a:r>
            <a:r>
              <a:rPr lang="zh-TW" altLang="en-US" sz="3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圖片、照片、</a:t>
            </a:r>
            <a:r>
              <a:rPr lang="zh-TW" altLang="en-US" sz="30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影音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為</a:t>
            </a:r>
            <a:r>
              <a:rPr lang="zh-TW" altLang="en-US" sz="3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輔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的方式呈現，務必</a:t>
            </a:r>
            <a:r>
              <a:rPr lang="zh-TW" altLang="en-US" sz="3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同時具備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，</a:t>
            </a:r>
            <a:r>
              <a:rPr lang="zh-TW" altLang="en-US" sz="3000" dirty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之前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計畫沒有這個部分</a:t>
            </a:r>
            <a:r>
              <a:rPr lang="zh-TW" altLang="en-US" sz="3000" dirty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，同學要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仔細思考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)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r>
              <a:rPr lang="zh-TW" altLang="en-US" sz="3000" b="1" dirty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例如</a:t>
            </a:r>
            <a:endParaRPr lang="en-US" altLang="zh-TW" sz="2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  <a:p>
            <a:pPr mar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430613"/>
              </p:ext>
            </p:extLst>
          </p:nvPr>
        </p:nvGraphicFramePr>
        <p:xfrm>
          <a:off x="1845939" y="3565434"/>
          <a:ext cx="9505056" cy="28608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8673">
                  <a:extLst>
                    <a:ext uri="{9D8B030D-6E8A-4147-A177-3AD203B41FA5}">
                      <a16:colId xmlns:a16="http://schemas.microsoft.com/office/drawing/2014/main" val="1975921792"/>
                    </a:ext>
                  </a:extLst>
                </a:gridCol>
                <a:gridCol w="3456383">
                  <a:extLst>
                    <a:ext uri="{9D8B030D-6E8A-4147-A177-3AD203B41FA5}">
                      <a16:colId xmlns:a16="http://schemas.microsoft.com/office/drawing/2014/main" val="1060024786"/>
                    </a:ext>
                  </a:extLst>
                </a:gridCol>
              </a:tblGrid>
              <a:tr h="286089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423274"/>
                  </a:ext>
                </a:extLst>
              </a:tr>
            </a:tbl>
          </a:graphicData>
        </a:graphic>
      </p:graphicFrame>
      <p:pic>
        <p:nvPicPr>
          <p:cNvPr id="4" name="圖片 3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82245" y="3645880"/>
            <a:ext cx="5940000" cy="2700000"/>
          </a:xfrm>
          <a:prstGeom prst="rect">
            <a:avLst/>
          </a:prstGeom>
        </p:spPr>
      </p:pic>
      <p:pic>
        <p:nvPicPr>
          <p:cNvPr id="6" name="圖片 5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99177" y="363371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9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經典書本式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577_TF02801059.potx" id="{2C1F84BD-AD81-415C-9473-51A2D6E4F03B}" vid="{F21E1038-26EF-4BB8-8B76-9F6A069D9D30}"/>
    </a:ext>
  </a:extLst>
</a:theme>
</file>

<file path=ppt/theme/theme2.xml><?xml version="1.0" encoding="utf-8"?>
<a:theme xmlns:a="http://schemas.openxmlformats.org/drawingml/2006/main" name="Office 佈景主題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D80E12-3BE9-4746-820E-FFB249F467F2}">
  <ds:schemaRefs>
    <ds:schemaRef ds:uri="http://www.w3.org/XML/1998/namespace"/>
    <ds:schemaRef ds:uri="4873beb7-5857-4685-be1f-d57550cc96cc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經典書籍教育簡報 (寬螢幕)</Template>
  <TotalTime>116</TotalTime>
  <Words>529</Words>
  <Application>Microsoft Office PowerPoint</Application>
  <PresentationFormat>自訂</PresentationFormat>
  <Paragraphs>56</Paragraphs>
  <Slides>10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21" baseType="lpstr">
      <vt:lpstr>Salesforce Sans</vt:lpstr>
      <vt:lpstr>SimHei</vt:lpstr>
      <vt:lpstr>YouTube Sans</vt:lpstr>
      <vt:lpstr>細明體</vt:lpstr>
      <vt:lpstr>微軟正黑體</vt:lpstr>
      <vt:lpstr>PMingLiU</vt:lpstr>
      <vt:lpstr>PMingLiU</vt:lpstr>
      <vt:lpstr>Arial</vt:lpstr>
      <vt:lpstr>Constantia</vt:lpstr>
      <vt:lpstr>Times New Roman</vt:lpstr>
      <vt:lpstr>經典書本式 16X9</vt:lpstr>
      <vt:lpstr>112學年度第1學期自主學習成果發表</vt:lpstr>
      <vt:lpstr>目錄</vt:lpstr>
      <vt:lpstr>一、主題動機</vt:lpstr>
      <vt:lpstr>二、計畫目標</vt:lpstr>
      <vt:lpstr>三、執行方法</vt:lpstr>
      <vt:lpstr>四、使用器材</vt:lpstr>
      <vt:lpstr>五、參考資料</vt:lpstr>
      <vt:lpstr>六、執行步驟</vt:lpstr>
      <vt:lpstr>七、執行成果</vt:lpstr>
      <vt:lpstr>八、心得反思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112學年度第1學期自主學習成果發表</dc:title>
  <dc:creator>family</dc:creator>
  <cp:lastModifiedBy>user</cp:lastModifiedBy>
  <cp:revision>13</cp:revision>
  <dcterms:created xsi:type="dcterms:W3CDTF">2023-11-12T09:05:56Z</dcterms:created>
  <dcterms:modified xsi:type="dcterms:W3CDTF">2023-11-13T00:09:18Z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